
<file path=[Content_Types].xml><?xml version="1.0" encoding="utf-8"?>
<Types xmlns="http://schemas.openxmlformats.org/package/2006/content-types">
  <Override PartName="/_rels/.rels" ContentType="application/vnd.openxmlformats-package.relationships+xml"/>
  <Override PartName="/ppt/notesSlides/_rels/notesSlide3.xml.rels" ContentType="application/vnd.openxmlformats-package.relationships+xml"/>
  <Override PartName="/ppt/notesSlides/_rels/notesSlide1.xml.rels" ContentType="application/vnd.openxmlformats-package.relationships+xml"/>
  <Override PartName="/ppt/notesSlides/notesSlide3.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4.png" ContentType="image/png"/>
  <Override PartName="/ppt/media/image13.png" ContentType="image/png"/>
  <Override PartName="/ppt/media/image12.png" ContentType="image/png"/>
  <Override PartName="/ppt/media/image11.png" ContentType="image/png"/>
  <Override PartName="/ppt/media/image9.png" ContentType="image/png"/>
  <Override PartName="/ppt/media/image8.png" ContentType="image/png"/>
  <Override PartName="/ppt/media/image7.png" ContentType="image/png"/>
  <Override PartName="/ppt/media/image6.png" ContentType="image/png"/>
  <Override PartName="/ppt/media/image10.png" ContentType="image/png"/>
  <Override PartName="/ppt/media/image5.png" ContentType="image/png"/>
  <Override PartName="/ppt/media/image4.png" ContentType="image/png"/>
  <Override PartName="/ppt/media/image26.png" ContentType="image/png"/>
  <Override PartName="/ppt/media/image3.png" ContentType="image/png"/>
  <Override PartName="/ppt/media/image16.png" ContentType="image/png"/>
  <Override PartName="/ppt/media/image25.png" ContentType="image/png"/>
  <Override PartName="/ppt/media/image2.png" ContentType="image/png"/>
  <Override PartName="/ppt/media/image15.png" ContentType="image/png"/>
  <Override PartName="/ppt/media/image24.png" ContentType="image/png"/>
  <Override PartName="/ppt/media/image1.png" ContentType="image/png"/>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5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8.xml" ContentType="application/vnd.openxmlformats-officedocument.presentationml.slideLayout+xml"/>
  <Override PartName="/ppt/slideLayouts/slideLayout61.xml" ContentType="application/vnd.openxmlformats-officedocument.presentationml.slideLayout+xml"/>
  <Override PartName="/ppt/slideLayouts/slideLayout77.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60.xml" ContentType="application/vnd.openxmlformats-officedocument.presentationml.slideLayout+xml"/>
  <Override PartName="/ppt/slideLayouts/slideLayout76.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_rels/slideLayout84.xml.rels" ContentType="application/vnd.openxmlformats-package.relationships+xml"/>
  <Override PartName="/ppt/slideLayouts/_rels/slideLayout83.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79.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76.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39.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29.xml.rels" ContentType="application/vnd.openxmlformats-package.relationships+xml"/>
  <Override PartName="/ppt/slideLayouts/_rels/slideLayout51.xml.rels" ContentType="application/vnd.openxmlformats-package.relationships+xml"/>
  <Override PartName="/ppt/slideLayouts/_rels/slideLayout28.xml.rels" ContentType="application/vnd.openxmlformats-package.relationships+xml"/>
  <Override PartName="/ppt/slideLayouts/_rels/slideLayout50.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78.xml.rels" ContentType="application/vnd.openxmlformats-package.relationships+xml"/>
  <Override PartName="/ppt/slideLayouts/_rels/slideLayout31.xml.rels" ContentType="application/vnd.openxmlformats-package.relationships+xml"/>
  <Override PartName="/ppt/slideLayouts/_rels/slideLayout77.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2.xml.rels" ContentType="application/vnd.openxmlformats-package.relationships+xml"/>
  <Override PartName="/ppt/slideLayouts/_rels/slideLayout69.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1.xml.rels" ContentType="application/vnd.openxmlformats-package.relationships+xml"/>
  <Override PartName="/ppt/slideLayouts/_rels/slideLayout68.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67.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9.xml.rels" ContentType="application/vnd.openxmlformats-package.relationships+xml"/>
  <Override PartName="/ppt/slideLayouts/_rels/slideLayout36.xml.rels" ContentType="application/vnd.openxmlformats-package.relationships+xml"/>
  <Override PartName="/ppt/slideLayouts/_rels/slideLayout58.xml.rels" ContentType="application/vnd.openxmlformats-package.relationships+xml"/>
  <Override PartName="/ppt/slideLayouts/slideLayout75.xml" ContentType="application/vnd.openxmlformats-officedocument.presentationml.slideLayout+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Lst>
  <p:sldSz cx="13004800" cy="9753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251"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252"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253"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254" name="PlaceHolder 5"/>
          <p:cNvSpPr>
            <a:spLocks noGrp="1"/>
          </p:cNvSpPr>
          <p:nvPr>
            <p:ph type="sldNum"/>
          </p:nvPr>
        </p:nvSpPr>
        <p:spPr>
          <a:xfrm>
            <a:off x="4399200" y="9555480"/>
            <a:ext cx="3372840" cy="502560"/>
          </a:xfrm>
          <a:prstGeom prst="rect">
            <a:avLst/>
          </a:prstGeom>
        </p:spPr>
        <p:txBody>
          <a:bodyPr anchor="b" bIns="0" lIns="0" rIns="0" tIns="0" wrap="none"/>
          <a:p>
            <a:pPr algn="r"/>
            <a:fld id="{211101F1-71E1-41E1-B111-41B181F1D1A1}"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US" sz="2400"/>
              <a:t>As the Internet drives economic and social development, national telecommunications regulators and service providers have an interest in performance data that reflects real-world conditions.  Measurement Lab (M-Lab) provides the largest open repository of performance data, collected from broad sample populations, that reflects end-user conditions based on software integrations and partnerships. This dataset is currently used by governments and public interest organizations across North America and Europe, in order to assess the deployment and performance of broadband connectivity. The most recent research from M-Lab’s data exposed episodes of persistent congestion across the United States over the past three years due to network interconnection disagreements. As M-Lab builds out its infrastructure to include more international coverage, it has sought to promote the use of its existing data and increase collaborations in Asia. This presentation will serve as an introduction to the platform as a public resource that provides open, methodologically-based performance and transparency data from the edge, in order to prompt greater use of existing data and tools amongst the providers, regulators and organizations that have an interest in promoting reliable access. We will introduce the measurements that M-Lab is currently collecting and then describe how to access this information through newly release toolkits. The presentation will then use the technical findings of the interconnection study, including discovery of prioritization regimes, to demonstrate trustworthy measurement on controversial issues as a third-party to an underlying network relationship. This presentation will also offer an update on new developments with M-Lab, including new tests and Asian sites, and conclude with an invitation for further collaboration.</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en-US" sz="2400"/>
              <a:t>NDT (200,000 tests per day)</a:t>
            </a:r>
            <a:endParaRPr/>
          </a:p>
          <a:p>
            <a:pPr>
              <a:lnSpc>
                <a:spcPct val="100000"/>
              </a:lnSpc>
            </a:pPr>
            <a:r>
              <a:rPr lang="en-US" sz="2400"/>
              <a:t>Tests of traffic shaping</a:t>
            </a:r>
            <a:endParaRPr/>
          </a:p>
          <a:p>
            <a:pPr>
              <a:lnSpc>
                <a:spcPct val="100000"/>
              </a:lnSpc>
            </a:pPr>
            <a:r>
              <a:rPr lang="en-US" sz="2400"/>
              <a:t>Path Data for Each Test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6"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27"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9"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30"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31"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32"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34"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35"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1"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3"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5"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46"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0"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51"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52"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4"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55"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56"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8"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59"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60"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62"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63"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65"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66"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67"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68"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0"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71"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9"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81"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82"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86"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87"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88"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0"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91"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92"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4"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95"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96"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8"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99"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02"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03"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104"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07"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2"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4"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0"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6"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17"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1"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22"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123"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5"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26"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27"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9"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30"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31"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33"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134"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36"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37"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38"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139"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1"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42"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8"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0"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2"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53"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7"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58"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159"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1"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62"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63"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5"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66"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67"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9"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170"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72"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73"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74"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175"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77"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78"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4"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6"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8"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89"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93"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94"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195"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97"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98"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199"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1"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02"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03"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15"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16"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5"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206"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8"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09"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10"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211"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13"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14"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19"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1" name="PlaceHolder 2"/>
          <p:cNvSpPr>
            <a:spLocks noGrp="1"/>
          </p:cNvSpPr>
          <p:nvPr>
            <p:ph type="body"/>
          </p:nvPr>
        </p:nvSpPr>
        <p:spPr>
          <a:xfrm>
            <a:off x="650160" y="2282040"/>
            <a:ext cx="11443680" cy="5656320"/>
          </a:xfrm>
          <a:prstGeom prst="rect">
            <a:avLst/>
          </a:prstGeom>
        </p:spPr>
        <p:txBody>
          <a:bodyPr bIns="0" lIns="0" rIns="0" tIns="0" wrap="none"/>
          <a:p>
            <a:pPr algn="ctr"/>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3"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224" name="PlaceHolder 3"/>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8"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29" name="PlaceHolder 3"/>
          <p:cNvSpPr>
            <a:spLocks noGrp="1"/>
          </p:cNvSpPr>
          <p:nvPr>
            <p:ph type="body"/>
          </p:nvPr>
        </p:nvSpPr>
        <p:spPr>
          <a:xfrm>
            <a:off x="650160" y="5236560"/>
            <a:ext cx="5584320" cy="2697840"/>
          </a:xfrm>
          <a:prstGeom prst="rect">
            <a:avLst/>
          </a:prstGeom>
        </p:spPr>
        <p:txBody>
          <a:bodyPr bIns="0" lIns="0" rIns="0" tIns="0" wrap="none"/>
          <a:p>
            <a:pPr algn="ctr"/>
            <a:endParaRPr/>
          </a:p>
        </p:txBody>
      </p:sp>
      <p:sp>
        <p:nvSpPr>
          <p:cNvPr id="230" name="PlaceHolder 4"/>
          <p:cNvSpPr>
            <a:spLocks noGrp="1"/>
          </p:cNvSpPr>
          <p:nvPr>
            <p:ph type="body"/>
          </p:nvPr>
        </p:nvSpPr>
        <p:spPr>
          <a:xfrm>
            <a:off x="6513840" y="2282040"/>
            <a:ext cx="5584320" cy="5656320"/>
          </a:xfrm>
          <a:prstGeom prst="rect">
            <a:avLst/>
          </a:prstGeom>
        </p:spPr>
        <p:txBody>
          <a:bodyPr bIns="0" lIns="0" rIns="0" tIns="0" wrap="none"/>
          <a:p>
            <a:pPr algn="ctr"/>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19"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0"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32" name="PlaceHolder 2"/>
          <p:cNvSpPr>
            <a:spLocks noGrp="1"/>
          </p:cNvSpPr>
          <p:nvPr>
            <p:ph type="body"/>
          </p:nvPr>
        </p:nvSpPr>
        <p:spPr>
          <a:xfrm>
            <a:off x="650160" y="2282040"/>
            <a:ext cx="5584320" cy="5656320"/>
          </a:xfrm>
          <a:prstGeom prst="rect">
            <a:avLst/>
          </a:prstGeom>
        </p:spPr>
        <p:txBody>
          <a:bodyPr bIns="0" lIns="0" rIns="0" tIns="0" wrap="none"/>
          <a:p>
            <a:pPr algn="ctr"/>
            <a:endParaRPr/>
          </a:p>
        </p:txBody>
      </p:sp>
      <p:sp>
        <p:nvSpPr>
          <p:cNvPr id="233"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34"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36"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37"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38"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0" name="PlaceHolder 2"/>
          <p:cNvSpPr>
            <a:spLocks noGrp="1"/>
          </p:cNvSpPr>
          <p:nvPr>
            <p:ph type="body"/>
          </p:nvPr>
        </p:nvSpPr>
        <p:spPr>
          <a:xfrm>
            <a:off x="650160" y="2282040"/>
            <a:ext cx="11443680" cy="2697840"/>
          </a:xfrm>
          <a:prstGeom prst="rect">
            <a:avLst/>
          </a:prstGeom>
        </p:spPr>
        <p:txBody>
          <a:bodyPr bIns="0" lIns="0" rIns="0" tIns="0" wrap="none"/>
          <a:p>
            <a:pPr algn="ctr"/>
            <a:endParaRPr/>
          </a:p>
        </p:txBody>
      </p:sp>
      <p:sp>
        <p:nvSpPr>
          <p:cNvPr id="241" name="PlaceHolder 3"/>
          <p:cNvSpPr>
            <a:spLocks noGrp="1"/>
          </p:cNvSpPr>
          <p:nvPr>
            <p:ph type="body"/>
          </p:nvPr>
        </p:nvSpPr>
        <p:spPr>
          <a:xfrm>
            <a:off x="650160" y="5236560"/>
            <a:ext cx="11443680" cy="2697840"/>
          </a:xfrm>
          <a:prstGeom prst="rect">
            <a:avLst/>
          </a:prstGeom>
        </p:spPr>
        <p:txBody>
          <a:bodyPr bIns="0" lIns="0" rIns="0" tIns="0" wrap="none"/>
          <a:p>
            <a:pPr algn="ctr"/>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3"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44"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45" name="PlaceHolder 4"/>
          <p:cNvSpPr>
            <a:spLocks noGrp="1"/>
          </p:cNvSpPr>
          <p:nvPr>
            <p:ph type="body"/>
          </p:nvPr>
        </p:nvSpPr>
        <p:spPr>
          <a:xfrm>
            <a:off x="6513840" y="5236560"/>
            <a:ext cx="5584320" cy="2697840"/>
          </a:xfrm>
          <a:prstGeom prst="rect">
            <a:avLst/>
          </a:prstGeom>
        </p:spPr>
        <p:txBody>
          <a:bodyPr bIns="0" lIns="0" rIns="0" tIns="0" wrap="none"/>
          <a:p>
            <a:pPr algn="ctr"/>
            <a:endParaRPr/>
          </a:p>
        </p:txBody>
      </p:sp>
      <p:sp>
        <p:nvSpPr>
          <p:cNvPr id="246" name="PlaceHolder 5"/>
          <p:cNvSpPr>
            <a:spLocks noGrp="1"/>
          </p:cNvSpPr>
          <p:nvPr>
            <p:ph type="body"/>
          </p:nvPr>
        </p:nvSpPr>
        <p:spPr>
          <a:xfrm>
            <a:off x="650160" y="5236560"/>
            <a:ext cx="5584320" cy="2697840"/>
          </a:xfrm>
          <a:prstGeom prst="rect">
            <a:avLst/>
          </a:prstGeom>
        </p:spPr>
        <p:txBody>
          <a:bodyPr bIns="0" lIns="0" rIns="0" tIns="0" wrap="none"/>
          <a:p>
            <a:pPr algn="ctr"/>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8"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49"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 name="PlaceHolder 2"/>
          <p:cNvSpPr>
            <a:spLocks noGrp="1"/>
          </p:cNvSpPr>
          <p:nvPr>
            <p:ph type="body"/>
          </p:nvPr>
        </p:nvSpPr>
        <p:spPr>
          <a:xfrm>
            <a:off x="650160" y="2282040"/>
            <a:ext cx="5584320" cy="2697840"/>
          </a:xfrm>
          <a:prstGeom prst="rect">
            <a:avLst/>
          </a:prstGeom>
        </p:spPr>
        <p:txBody>
          <a:bodyPr bIns="0" lIns="0" rIns="0" tIns="0" wrap="none"/>
          <a:p>
            <a:pPr algn="ctr"/>
            <a:endParaRPr/>
          </a:p>
        </p:txBody>
      </p:sp>
      <p:sp>
        <p:nvSpPr>
          <p:cNvPr id="23" name="PlaceHolder 3"/>
          <p:cNvSpPr>
            <a:spLocks noGrp="1"/>
          </p:cNvSpPr>
          <p:nvPr>
            <p:ph type="body"/>
          </p:nvPr>
        </p:nvSpPr>
        <p:spPr>
          <a:xfrm>
            <a:off x="6513840" y="2282040"/>
            <a:ext cx="5584320" cy="2697840"/>
          </a:xfrm>
          <a:prstGeom prst="rect">
            <a:avLst/>
          </a:prstGeom>
        </p:spPr>
        <p:txBody>
          <a:bodyPr bIns="0" lIns="0" rIns="0" tIns="0" wrap="none"/>
          <a:p>
            <a:pPr algn="ctr"/>
            <a:endParaRPr/>
          </a:p>
        </p:txBody>
      </p:sp>
      <p:sp>
        <p:nvSpPr>
          <p:cNvPr id="24" name="PlaceHolder 4"/>
          <p:cNvSpPr>
            <a:spLocks noGrp="1"/>
          </p:cNvSpPr>
          <p:nvPr>
            <p:ph type="body"/>
          </p:nvPr>
        </p:nvSpPr>
        <p:spPr>
          <a:xfrm>
            <a:off x="650160" y="5236560"/>
            <a:ext cx="11443320" cy="2697840"/>
          </a:xfrm>
          <a:prstGeom prst="rect">
            <a:avLst/>
          </a:prstGeom>
        </p:spPr>
        <p:txBody>
          <a:bodyPr bIns="0" lIns="0" rIns="0" tIns="0" wrap="none"/>
          <a:p>
            <a:pPr algn="ctr"/>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571680" y="1968480"/>
            <a:ext cx="11867760" cy="-13765320"/>
          </a:xfrm>
          <a:prstGeom prst="rect">
            <a:avLst/>
          </a:prstGeom>
          <a:ln w="12600">
            <a:solidFill>
              <a:srgbClr val="9a9a9a"/>
            </a:solidFill>
            <a:miter/>
          </a:ln>
        </p:spPr>
      </p:sp>
      <p:sp>
        <p:nvSpPr>
          <p:cNvPr id="1" name="CustomShape 2"/>
          <p:cNvSpPr/>
          <p:nvPr/>
        </p:nvSpPr>
        <p:spPr>
          <a:xfrm>
            <a:off x="571680" y="4749840"/>
            <a:ext cx="11867760" cy="-16546680"/>
          </a:xfrm>
          <a:prstGeom prst="rect">
            <a:avLst/>
          </a:prstGeom>
          <a:ln w="12600">
            <a:solidFill>
              <a:srgbClr val="9a9a9a"/>
            </a:solidFill>
            <a:miter/>
          </a:ln>
        </p:spPr>
      </p:sp>
      <p:sp>
        <p:nvSpPr>
          <p:cNvPr id="2" name="PlaceHolder 3"/>
          <p:cNvSpPr>
            <a:spLocks noGrp="1"/>
          </p:cNvSpPr>
          <p:nvPr>
            <p:ph type="title"/>
          </p:nvPr>
        </p:nvSpPr>
        <p:spPr>
          <a:xfrm>
            <a:off x="571680" y="1320840"/>
            <a:ext cx="11861280" cy="3174480"/>
          </a:xfrm>
          <a:prstGeom prst="rect">
            <a:avLst/>
          </a:prstGeom>
        </p:spPr>
        <p:txBody>
          <a:bodyPr anchor="b" bIns="0" lIns="0" rIns="0" tIns="0"/>
          <a:p>
            <a:pPr>
              <a:lnSpc>
                <a:spcPct val="100000"/>
              </a:lnSpc>
            </a:pPr>
            <a:r>
              <a:rPr lang="en-US" sz="4200">
                <a:latin typeface="Helvetica Neue Light"/>
                <a:ea typeface="Helvetica Neue Light"/>
              </a:rPr>
              <a:t>Click to edit the title text formatTitle Text</a:t>
            </a:r>
            <a:endParaRPr/>
          </a:p>
        </p:txBody>
      </p:sp>
      <p:sp>
        <p:nvSpPr>
          <p:cNvPr id="3" name="PlaceHolder 4"/>
          <p:cNvSpPr>
            <a:spLocks noGrp="1"/>
          </p:cNvSpPr>
          <p:nvPr>
            <p:ph type="body"/>
          </p:nvPr>
        </p:nvSpPr>
        <p:spPr>
          <a:xfrm>
            <a:off x="571680" y="5016600"/>
            <a:ext cx="11861280" cy="1015560"/>
          </a:xfrm>
          <a:prstGeom prst="rect">
            <a:avLst/>
          </a:prstGeom>
        </p:spPr>
        <p:txBody>
          <a:bodyPr bIns="0" lIns="0" rIns="0" tIns="0"/>
          <a:p>
            <a:pPr>
              <a:buSzPct val="45000"/>
              <a:buFont typeface="StarSymbol"/>
              <a:buChar char=""/>
            </a:pPr>
            <a:r>
              <a:rPr lang="en-US" sz="2600">
                <a:solidFill>
                  <a:srgbClr val="747474"/>
                </a:solidFill>
                <a:latin typeface="Helvetica Neue"/>
                <a:ea typeface="Helvetica Neue"/>
              </a:rPr>
              <a:t>Click to edit the outline text format</a:t>
            </a:r>
            <a:endParaRPr/>
          </a:p>
          <a:p>
            <a:pPr lvl="1">
              <a:buSzPct val="75000"/>
              <a:buFont typeface="StarSymbol"/>
              <a:buChar char=""/>
            </a:pPr>
            <a:r>
              <a:rPr lang="en-US" sz="2600">
                <a:solidFill>
                  <a:srgbClr val="747474"/>
                </a:solidFill>
                <a:latin typeface="Helvetica Neue"/>
                <a:ea typeface="Helvetica Neue"/>
              </a:rPr>
              <a:t>Second Outline Level</a:t>
            </a:r>
            <a:endParaRPr/>
          </a:p>
          <a:p>
            <a:pPr lvl="2">
              <a:buSzPct val="45000"/>
              <a:buFont typeface="StarSymbol"/>
              <a:buChar char=""/>
            </a:pPr>
            <a:r>
              <a:rPr lang="en-US" sz="2600">
                <a:solidFill>
                  <a:srgbClr val="747474"/>
                </a:solidFill>
                <a:latin typeface="Helvetica Neue"/>
                <a:ea typeface="Helvetica Neue"/>
              </a:rPr>
              <a:t>Third Outline Level</a:t>
            </a:r>
            <a:endParaRPr/>
          </a:p>
          <a:p>
            <a:pPr lvl="3">
              <a:buSzPct val="75000"/>
              <a:buFont typeface="StarSymbol"/>
              <a:buChar char=""/>
            </a:pPr>
            <a:r>
              <a:rPr lang="en-US" sz="2600">
                <a:solidFill>
                  <a:srgbClr val="747474"/>
                </a:solidFill>
                <a:latin typeface="Helvetica Neue"/>
                <a:ea typeface="Helvetica Neue"/>
              </a:rPr>
              <a:t>Fourth Outline Level</a:t>
            </a:r>
            <a:endParaRPr/>
          </a:p>
          <a:p>
            <a:pPr lvl="4">
              <a:buSzPct val="45000"/>
              <a:buFont typeface="StarSymbol"/>
              <a:buChar char=""/>
            </a:pPr>
            <a:r>
              <a:rPr lang="en-US" sz="2600">
                <a:solidFill>
                  <a:srgbClr val="747474"/>
                </a:solidFill>
                <a:latin typeface="Helvetica Neue"/>
                <a:ea typeface="Helvetica Neue"/>
              </a:rPr>
              <a:t>Fifth Outline Level</a:t>
            </a:r>
            <a:endParaRPr/>
          </a:p>
          <a:p>
            <a:pPr lvl="5">
              <a:buSzPct val="45000"/>
              <a:buFont typeface="StarSymbol"/>
              <a:buChar char=""/>
            </a:pPr>
            <a:r>
              <a:rPr lang="en-US" sz="2600">
                <a:solidFill>
                  <a:srgbClr val="747474"/>
                </a:solidFill>
                <a:latin typeface="Helvetica Neue"/>
                <a:ea typeface="Helvetica Neue"/>
              </a:rPr>
              <a:t>Sixth Outline Level</a:t>
            </a:r>
            <a:endParaRPr/>
          </a:p>
          <a:p>
            <a:pPr>
              <a:lnSpc>
                <a:spcPct val="100000"/>
              </a:lnSpc>
            </a:pPr>
            <a:r>
              <a:rPr lang="en-US" sz="2600">
                <a:solidFill>
                  <a:srgbClr val="747474"/>
                </a:solidFill>
                <a:latin typeface="Helvetica Neue"/>
                <a:ea typeface="Helvetica Neue"/>
              </a:rPr>
              <a:t>Seventh Outline LevelBody Level One</a:t>
            </a:r>
            <a:endParaRPr/>
          </a:p>
          <a:p>
            <a:pPr algn="ctr"/>
            <a:r>
              <a:rPr lang="en-US" sz="2600">
                <a:solidFill>
                  <a:srgbClr val="747474"/>
                </a:solidFill>
                <a:latin typeface="Helvetica Neue"/>
                <a:ea typeface="Helvetica Neue"/>
              </a:rPr>
              <a:t>Body Level Two</a:t>
            </a:r>
            <a:endParaRPr/>
          </a:p>
          <a:p>
            <a:pPr algn="ctr" lvl="1">
              <a:buFont typeface="Helvetica Neue"/>
              <a:buChar char="•"/>
            </a:pPr>
            <a:r>
              <a:rPr lang="en-US" sz="2600">
                <a:solidFill>
                  <a:srgbClr val="747474"/>
                </a:solidFill>
                <a:latin typeface="Helvetica Neue"/>
                <a:ea typeface="Helvetica Neue"/>
              </a:rPr>
              <a:t>Body Level Three</a:t>
            </a:r>
            <a:endParaRPr/>
          </a:p>
          <a:p>
            <a:pPr algn="ctr" lvl="2">
              <a:buFont typeface="Helvetica Neue"/>
              <a:buChar char="•"/>
            </a:pPr>
            <a:r>
              <a:rPr lang="en-US" sz="2600">
                <a:solidFill>
                  <a:srgbClr val="747474"/>
                </a:solidFill>
                <a:latin typeface="Helvetica Neue"/>
                <a:ea typeface="Helvetica Neue"/>
              </a:rPr>
              <a:t>Body Level Four</a:t>
            </a:r>
            <a:endParaRPr/>
          </a:p>
          <a:p>
            <a:pPr algn="ctr" lvl="3">
              <a:buFont typeface="Helvetica Neue"/>
              <a:buChar char="•"/>
            </a:pPr>
            <a:r>
              <a:rPr lang="en-US" sz="2600">
                <a:solidFill>
                  <a:srgbClr val="747474"/>
                </a:solidFill>
                <a:latin typeface="Helvetica Neue"/>
                <a:ea typeface="Helvetica Neue"/>
              </a:rPr>
              <a:t>Body Level Five</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571680" y="1968480"/>
            <a:ext cx="11867760" cy="-13765320"/>
          </a:xfrm>
          <a:prstGeom prst="rect">
            <a:avLst/>
          </a:prstGeom>
          <a:ln w="12600">
            <a:solidFill>
              <a:srgbClr val="9a9a9a"/>
            </a:solidFill>
            <a:miter/>
          </a:ln>
        </p:spPr>
      </p:sp>
      <p:sp>
        <p:nvSpPr>
          <p:cNvPr id="37" name="CustomShape 2"/>
          <p:cNvSpPr/>
          <p:nvPr/>
        </p:nvSpPr>
        <p:spPr>
          <a:xfrm>
            <a:off x="571680" y="1968480"/>
            <a:ext cx="5073120" cy="-13765320"/>
          </a:xfrm>
          <a:prstGeom prst="rect">
            <a:avLst/>
          </a:prstGeom>
          <a:ln w="12600">
            <a:solidFill>
              <a:srgbClr val="9a9a9a"/>
            </a:solidFill>
            <a:miter/>
          </a:ln>
        </p:spPr>
      </p:sp>
      <p:sp>
        <p:nvSpPr>
          <p:cNvPr id="38" name="PlaceHolder 3"/>
          <p:cNvSpPr>
            <a:spLocks noGrp="1"/>
          </p:cNvSpPr>
          <p:nvPr>
            <p:ph type="title"/>
          </p:nvPr>
        </p:nvSpPr>
        <p:spPr>
          <a:xfrm>
            <a:off x="571680" y="330120"/>
            <a:ext cx="5079600" cy="1396800"/>
          </a:xfrm>
          <a:prstGeom prst="rect">
            <a:avLst/>
          </a:prstGeom>
        </p:spPr>
        <p:txBody>
          <a:bodyPr anchor="b" bIns="0" lIns="0" rIns="0" tIns="0"/>
          <a:p>
            <a:pPr>
              <a:lnSpc>
                <a:spcPct val="100000"/>
              </a:lnSpc>
            </a:pPr>
            <a:r>
              <a:rPr lang="en-US" sz="4200">
                <a:latin typeface="Helvetica Neue Light"/>
                <a:ea typeface="Helvetica Neue Light"/>
              </a:rPr>
              <a:t>Click to edit the title text formatTitle Text</a:t>
            </a:r>
            <a:endParaRPr/>
          </a:p>
        </p:txBody>
      </p:sp>
      <p:sp>
        <p:nvSpPr>
          <p:cNvPr id="39" name="PlaceHolder 4"/>
          <p:cNvSpPr>
            <a:spLocks noGrp="1"/>
          </p:cNvSpPr>
          <p:nvPr>
            <p:ph type="body"/>
          </p:nvPr>
        </p:nvSpPr>
        <p:spPr>
          <a:xfrm>
            <a:off x="571680" y="2222640"/>
            <a:ext cx="5079600" cy="6667200"/>
          </a:xfrm>
          <a:prstGeom prst="rect">
            <a:avLst/>
          </a:prstGeom>
        </p:spPr>
        <p:txBody>
          <a:bodyPr bIns="0" lIns="0" rIns="0" tIns="0"/>
          <a:p>
            <a:pPr>
              <a:buSzPct val="45000"/>
              <a:buFont typeface="StarSymbol"/>
              <a:buChar char=""/>
            </a:pPr>
            <a:r>
              <a:rPr lang="en-US" sz="2600">
                <a:solidFill>
                  <a:srgbClr val="747474"/>
                </a:solidFill>
                <a:latin typeface="Helvetica Neue"/>
                <a:ea typeface="Helvetica Neue"/>
              </a:rPr>
              <a:t>Click to edit the outline text format</a:t>
            </a:r>
            <a:endParaRPr/>
          </a:p>
          <a:p>
            <a:pPr lvl="1">
              <a:buSzPct val="75000"/>
              <a:buFont typeface="StarSymbol"/>
              <a:buChar char=""/>
            </a:pPr>
            <a:r>
              <a:rPr lang="en-US" sz="2600">
                <a:solidFill>
                  <a:srgbClr val="747474"/>
                </a:solidFill>
                <a:latin typeface="Helvetica Neue"/>
                <a:ea typeface="Helvetica Neue"/>
              </a:rPr>
              <a:t>Second Outline Level</a:t>
            </a:r>
            <a:endParaRPr/>
          </a:p>
          <a:p>
            <a:pPr lvl="2">
              <a:buSzPct val="45000"/>
              <a:buFont typeface="StarSymbol"/>
              <a:buChar char=""/>
            </a:pPr>
            <a:r>
              <a:rPr lang="en-US" sz="2600">
                <a:solidFill>
                  <a:srgbClr val="747474"/>
                </a:solidFill>
                <a:latin typeface="Helvetica Neue"/>
                <a:ea typeface="Helvetica Neue"/>
              </a:rPr>
              <a:t>Third Outline Level</a:t>
            </a:r>
            <a:endParaRPr/>
          </a:p>
          <a:p>
            <a:pPr lvl="3">
              <a:buSzPct val="75000"/>
              <a:buFont typeface="StarSymbol"/>
              <a:buChar char=""/>
            </a:pPr>
            <a:r>
              <a:rPr lang="en-US" sz="2600">
                <a:solidFill>
                  <a:srgbClr val="747474"/>
                </a:solidFill>
                <a:latin typeface="Helvetica Neue"/>
                <a:ea typeface="Helvetica Neue"/>
              </a:rPr>
              <a:t>Fourth Outline Level</a:t>
            </a:r>
            <a:endParaRPr/>
          </a:p>
          <a:p>
            <a:pPr lvl="4">
              <a:buSzPct val="45000"/>
              <a:buFont typeface="StarSymbol"/>
              <a:buChar char=""/>
            </a:pPr>
            <a:r>
              <a:rPr lang="en-US" sz="2600">
                <a:solidFill>
                  <a:srgbClr val="747474"/>
                </a:solidFill>
                <a:latin typeface="Helvetica Neue"/>
                <a:ea typeface="Helvetica Neue"/>
              </a:rPr>
              <a:t>Fifth Outline Level</a:t>
            </a:r>
            <a:endParaRPr/>
          </a:p>
          <a:p>
            <a:pPr lvl="5">
              <a:buSzPct val="45000"/>
              <a:buFont typeface="StarSymbol"/>
              <a:buChar char=""/>
            </a:pPr>
            <a:r>
              <a:rPr lang="en-US" sz="2600">
                <a:solidFill>
                  <a:srgbClr val="747474"/>
                </a:solidFill>
                <a:latin typeface="Helvetica Neue"/>
                <a:ea typeface="Helvetica Neue"/>
              </a:rPr>
              <a:t>Sixth Outline Level</a:t>
            </a:r>
            <a:endParaRPr/>
          </a:p>
          <a:p>
            <a:pPr>
              <a:lnSpc>
                <a:spcPct val="100000"/>
              </a:lnSpc>
              <a:buSzPct val="75000"/>
              <a:buFont typeface="Helvetica Neue"/>
              <a:buChar char="•"/>
            </a:pPr>
            <a:r>
              <a:rPr lang="en-US" sz="2600">
                <a:solidFill>
                  <a:srgbClr val="747474"/>
                </a:solidFill>
                <a:latin typeface="Helvetica Neue"/>
                <a:ea typeface="Helvetica Neue"/>
              </a:rPr>
              <a:t>Seventh Outline LevelBody Level One</a:t>
            </a:r>
            <a:endParaRPr/>
          </a:p>
          <a:p>
            <a:pPr lvl="1">
              <a:lnSpc>
                <a:spcPct val="100000"/>
              </a:lnSpc>
              <a:buSzPct val="75000"/>
              <a:buFont typeface="Helvetica Neue"/>
              <a:buChar char="•"/>
            </a:pPr>
            <a:r>
              <a:rPr lang="en-US" sz="2600">
                <a:solidFill>
                  <a:srgbClr val="747474"/>
                </a:solidFill>
                <a:latin typeface="Helvetica Neue"/>
                <a:ea typeface="Helvetica Neue"/>
              </a:rPr>
              <a:t>Body Level Two</a:t>
            </a:r>
            <a:endParaRPr/>
          </a:p>
          <a:p>
            <a:pPr algn="ctr" lvl="1">
              <a:buSzPct val="75000"/>
              <a:buFont typeface="Helvetica Neue"/>
              <a:buChar char="•"/>
            </a:pPr>
            <a:r>
              <a:rPr lang="en-US" sz="2600">
                <a:solidFill>
                  <a:srgbClr val="747474"/>
                </a:solidFill>
                <a:latin typeface="Helvetica Neue"/>
                <a:ea typeface="Helvetica Neue"/>
              </a:rPr>
              <a:t>Body Level Three</a:t>
            </a:r>
            <a:endParaRPr/>
          </a:p>
          <a:p>
            <a:pPr algn="ctr" lvl="2">
              <a:buSzPct val="75000"/>
              <a:buFont typeface="Helvetica Neue"/>
              <a:buChar char="•"/>
            </a:pPr>
            <a:r>
              <a:rPr lang="en-US" sz="2600">
                <a:solidFill>
                  <a:srgbClr val="747474"/>
                </a:solidFill>
                <a:latin typeface="Helvetica Neue"/>
                <a:ea typeface="Helvetica Neue"/>
              </a:rPr>
              <a:t>Body Level Four</a:t>
            </a:r>
            <a:endParaRPr/>
          </a:p>
          <a:p>
            <a:pPr algn="ctr" lvl="3">
              <a:buSzPct val="75000"/>
              <a:buFont typeface="Helvetica Neue"/>
              <a:buChar char="•"/>
            </a:pPr>
            <a:r>
              <a:rPr lang="en-US" sz="2600">
                <a:solidFill>
                  <a:srgbClr val="747474"/>
                </a:solidFill>
                <a:latin typeface="Helvetica Neue"/>
                <a:ea typeface="Helvetica Neue"/>
              </a:rPr>
              <a:t>Body Level Five</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571680" y="1968480"/>
            <a:ext cx="11867760" cy="-13765320"/>
          </a:xfrm>
          <a:prstGeom prst="rect">
            <a:avLst/>
          </a:prstGeom>
          <a:ln w="12600">
            <a:solidFill>
              <a:srgbClr val="9a9a9a"/>
            </a:solidFill>
            <a:miter/>
          </a:ln>
        </p:spPr>
      </p:sp>
      <p:sp>
        <p:nvSpPr>
          <p:cNvPr id="73" name="CustomShape 2"/>
          <p:cNvSpPr/>
          <p:nvPr/>
        </p:nvSpPr>
        <p:spPr>
          <a:xfrm>
            <a:off x="7543800" y="7975440"/>
            <a:ext cx="1422000" cy="-19772280"/>
          </a:xfrm>
          <a:prstGeom prst="rect">
            <a:avLst/>
          </a:prstGeom>
          <a:ln w="12600">
            <a:solidFill>
              <a:srgbClr val="9a9a9a"/>
            </a:solidFill>
            <a:miter/>
          </a:ln>
        </p:spPr>
      </p:sp>
      <p:sp>
        <p:nvSpPr>
          <p:cNvPr id="74" name="PlaceHolder 3"/>
          <p:cNvSpPr>
            <a:spLocks noGrp="1"/>
          </p:cNvSpPr>
          <p:nvPr>
            <p:ph type="title"/>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Click to edit the title text formatTitle Text</a:t>
            </a:r>
            <a:endParaRPr/>
          </a:p>
        </p:txBody>
      </p:sp>
      <p:sp>
        <p:nvSpPr>
          <p:cNvPr id="75" name="PlaceHolder 4"/>
          <p:cNvSpPr>
            <a:spLocks noGrp="1"/>
          </p:cNvSpPr>
          <p:nvPr>
            <p:ph type="body"/>
          </p:nvPr>
        </p:nvSpPr>
        <p:spPr>
          <a:xfrm>
            <a:off x="7848720" y="8470800"/>
            <a:ext cx="4952520" cy="507600"/>
          </a:xfrm>
          <a:prstGeom prst="rect">
            <a:avLst/>
          </a:prstGeom>
        </p:spPr>
        <p:txBody>
          <a:bodyPr bIns="0" lIns="0" rIns="0" tIns="0"/>
          <a:p>
            <a:pPr>
              <a:buSzPct val="45000"/>
              <a:buFont typeface="StarSymbol"/>
              <a:buChar char=""/>
            </a:pPr>
            <a:r>
              <a:rPr lang="en-US" sz="2600">
                <a:solidFill>
                  <a:srgbClr val="747474"/>
                </a:solidFill>
                <a:latin typeface="Helvetica Neue"/>
                <a:ea typeface="Helvetica Neue"/>
              </a:rPr>
              <a:t>Click to edit the outline text format</a:t>
            </a:r>
            <a:endParaRPr/>
          </a:p>
          <a:p>
            <a:pPr lvl="1">
              <a:buSzPct val="75000"/>
              <a:buFont typeface="StarSymbol"/>
              <a:buChar char=""/>
            </a:pPr>
            <a:r>
              <a:rPr lang="en-US" sz="2600">
                <a:solidFill>
                  <a:srgbClr val="747474"/>
                </a:solidFill>
                <a:latin typeface="Helvetica Neue"/>
                <a:ea typeface="Helvetica Neue"/>
              </a:rPr>
              <a:t>Second Outline Level</a:t>
            </a:r>
            <a:endParaRPr/>
          </a:p>
          <a:p>
            <a:pPr lvl="2">
              <a:buSzPct val="45000"/>
              <a:buFont typeface="StarSymbol"/>
              <a:buChar char=""/>
            </a:pPr>
            <a:r>
              <a:rPr lang="en-US" sz="2600">
                <a:solidFill>
                  <a:srgbClr val="747474"/>
                </a:solidFill>
                <a:latin typeface="Helvetica Neue"/>
                <a:ea typeface="Helvetica Neue"/>
              </a:rPr>
              <a:t>Third Outline Level</a:t>
            </a:r>
            <a:endParaRPr/>
          </a:p>
          <a:p>
            <a:pPr lvl="3">
              <a:buSzPct val="75000"/>
              <a:buFont typeface="StarSymbol"/>
              <a:buChar char=""/>
            </a:pPr>
            <a:r>
              <a:rPr lang="en-US" sz="2600">
                <a:solidFill>
                  <a:srgbClr val="747474"/>
                </a:solidFill>
                <a:latin typeface="Helvetica Neue"/>
                <a:ea typeface="Helvetica Neue"/>
              </a:rPr>
              <a:t>Fourth Outline Level</a:t>
            </a:r>
            <a:endParaRPr/>
          </a:p>
          <a:p>
            <a:pPr lvl="4">
              <a:buSzPct val="45000"/>
              <a:buFont typeface="StarSymbol"/>
              <a:buChar char=""/>
            </a:pPr>
            <a:r>
              <a:rPr lang="en-US" sz="2600">
                <a:solidFill>
                  <a:srgbClr val="747474"/>
                </a:solidFill>
                <a:latin typeface="Helvetica Neue"/>
                <a:ea typeface="Helvetica Neue"/>
              </a:rPr>
              <a:t>Fifth Outline Level</a:t>
            </a:r>
            <a:endParaRPr/>
          </a:p>
          <a:p>
            <a:pPr lvl="5">
              <a:buSzPct val="45000"/>
              <a:buFont typeface="StarSymbol"/>
              <a:buChar char=""/>
            </a:pPr>
            <a:r>
              <a:rPr lang="en-US" sz="2600">
                <a:solidFill>
                  <a:srgbClr val="747474"/>
                </a:solidFill>
                <a:latin typeface="Helvetica Neue"/>
                <a:ea typeface="Helvetica Neue"/>
              </a:rPr>
              <a:t>Sixth Outline Level</a:t>
            </a:r>
            <a:endParaRPr/>
          </a:p>
          <a:p>
            <a:pPr>
              <a:lnSpc>
                <a:spcPct val="100000"/>
              </a:lnSpc>
            </a:pPr>
            <a:r>
              <a:rPr lang="en-US" sz="2600">
                <a:solidFill>
                  <a:srgbClr val="747474"/>
                </a:solidFill>
                <a:latin typeface="Helvetica Neue"/>
                <a:ea typeface="Helvetica Neue"/>
              </a:rPr>
              <a:t>Seventh Outline LevelBody Level One</a:t>
            </a:r>
            <a:endParaRPr/>
          </a:p>
          <a:p>
            <a:pPr algn="ctr"/>
            <a:r>
              <a:rPr lang="en-US" sz="2600">
                <a:solidFill>
                  <a:srgbClr val="747474"/>
                </a:solidFill>
                <a:latin typeface="Helvetica Neue"/>
                <a:ea typeface="Helvetica Neue"/>
              </a:rPr>
              <a:t>Body Level Two</a:t>
            </a:r>
            <a:endParaRPr/>
          </a:p>
          <a:p>
            <a:pPr algn="ctr" lvl="1">
              <a:buFont typeface="Helvetica Neue"/>
              <a:buChar char="•"/>
            </a:pPr>
            <a:r>
              <a:rPr lang="en-US" sz="2600">
                <a:solidFill>
                  <a:srgbClr val="747474"/>
                </a:solidFill>
                <a:latin typeface="Helvetica Neue"/>
                <a:ea typeface="Helvetica Neue"/>
              </a:rPr>
              <a:t>Body Level Three</a:t>
            </a:r>
            <a:endParaRPr/>
          </a:p>
          <a:p>
            <a:pPr algn="ctr" lvl="2">
              <a:buFont typeface="Helvetica Neue"/>
              <a:buChar char="•"/>
            </a:pPr>
            <a:r>
              <a:rPr lang="en-US" sz="2600">
                <a:solidFill>
                  <a:srgbClr val="747474"/>
                </a:solidFill>
                <a:latin typeface="Helvetica Neue"/>
                <a:ea typeface="Helvetica Neue"/>
              </a:rPr>
              <a:t>Body Level Four</a:t>
            </a:r>
            <a:endParaRPr/>
          </a:p>
          <a:p>
            <a:pPr algn="ctr" lvl="3">
              <a:buFont typeface="Helvetica Neue"/>
              <a:buChar char="•"/>
            </a:pPr>
            <a:r>
              <a:rPr lang="en-US" sz="2600">
                <a:solidFill>
                  <a:srgbClr val="747474"/>
                </a:solidFill>
                <a:latin typeface="Helvetica Neue"/>
                <a:ea typeface="Helvetica Neue"/>
              </a:rPr>
              <a:t>Body Level Five</a:t>
            </a:r>
            <a:endParaRPr/>
          </a:p>
        </p:txBody>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571680" y="1968480"/>
            <a:ext cx="11867760" cy="-13765320"/>
          </a:xfrm>
          <a:prstGeom prst="rect">
            <a:avLst/>
          </a:prstGeom>
          <a:ln w="12600">
            <a:solidFill>
              <a:srgbClr val="9a9a9a"/>
            </a:solidFill>
            <a:miter/>
          </a:ln>
        </p:spPr>
      </p:sp>
      <p:sp>
        <p:nvSpPr>
          <p:cNvPr id="109" name="PlaceHolder 2"/>
          <p:cNvSpPr>
            <a:spLocks noGrp="1"/>
          </p:cNvSpPr>
          <p:nvPr>
            <p:ph type="title"/>
          </p:nvPr>
        </p:nvSpPr>
        <p:spPr>
          <a:xfrm>
            <a:off x="571680" y="3289320"/>
            <a:ext cx="11861280" cy="3174480"/>
          </a:xfrm>
          <a:prstGeom prst="rect">
            <a:avLst/>
          </a:prstGeom>
        </p:spPr>
        <p:txBody>
          <a:bodyPr anchor="ctr" bIns="0" lIns="0" rIns="0" tIns="0"/>
          <a:p>
            <a:pPr>
              <a:lnSpc>
                <a:spcPct val="100000"/>
              </a:lnSpc>
            </a:pPr>
            <a:r>
              <a:rPr lang="en-US" sz="4200">
                <a:latin typeface="Helvetica Neue Light"/>
                <a:ea typeface="Helvetica Neue Light"/>
              </a:rPr>
              <a:t>Click to edit the title text formatTitle Text</a:t>
            </a:r>
            <a:endParaRPr/>
          </a:p>
        </p:txBody>
      </p:sp>
      <p:sp>
        <p:nvSpPr>
          <p:cNvPr id="110" name="PlaceHolder 3"/>
          <p:cNvSpPr>
            <a:spLocks noGrp="1"/>
          </p:cNvSpPr>
          <p:nvPr>
            <p:ph type="body"/>
          </p:nvPr>
        </p:nvSpPr>
        <p:spPr>
          <a:xfrm>
            <a:off x="650160" y="2282040"/>
            <a:ext cx="11443680" cy="5656320"/>
          </a:xfrm>
          <a:prstGeom prst="rect">
            <a:avLst/>
          </a:prstGeom>
        </p:spPr>
        <p:txBody>
          <a:bodyPr bIns="0" lIns="0" rIns="0" tIns="0" wrap="none"/>
          <a:p>
            <a:pPr algn="ctr">
              <a:buSzPct val="45000"/>
              <a:buFont typeface="StarSymbol"/>
              <a:buChar char=""/>
            </a:pPr>
            <a:r>
              <a:rPr lang="en-US"/>
              <a:t>Click to edit the outline text format</a:t>
            </a:r>
            <a:endParaRPr/>
          </a:p>
          <a:p>
            <a:pPr algn="ctr" lvl="1">
              <a:buSzPct val="75000"/>
              <a:buFont typeface="StarSymbol"/>
              <a:buChar char=""/>
            </a:pPr>
            <a:r>
              <a:rPr lang="en-US"/>
              <a:t>Second Outline Level</a:t>
            </a:r>
            <a:endParaRPr/>
          </a:p>
          <a:p>
            <a:pPr algn="ctr" lvl="2">
              <a:buSzPct val="45000"/>
              <a:buFont typeface="StarSymbol"/>
              <a:buChar char=""/>
            </a:pPr>
            <a:r>
              <a:rPr lang="en-US"/>
              <a:t>Third Outline Level</a:t>
            </a:r>
            <a:endParaRPr/>
          </a:p>
          <a:p>
            <a:pPr algn="ctr" lvl="3">
              <a:buSzPct val="75000"/>
              <a:buFont typeface="StarSymbol"/>
              <a:buChar char=""/>
            </a:pPr>
            <a:r>
              <a:rPr lang="en-US"/>
              <a:t>Fourth Outline Level</a:t>
            </a:r>
            <a:endParaRPr/>
          </a:p>
          <a:p>
            <a:pPr algn="ctr" lvl="4">
              <a:buSzPct val="45000"/>
              <a:buFont typeface="StarSymbol"/>
              <a:buChar char=""/>
            </a:pPr>
            <a:r>
              <a:rPr lang="en-US"/>
              <a:t>Fifth Outline Level</a:t>
            </a:r>
            <a:endParaRPr/>
          </a:p>
          <a:p>
            <a:pPr algn="ctr" lvl="5">
              <a:buSzPct val="45000"/>
              <a:buFont typeface="StarSymbol"/>
              <a:buChar char=""/>
            </a:pPr>
            <a:r>
              <a:rPr lang="en-US"/>
              <a:t>Sixth Outline Level</a:t>
            </a:r>
            <a:endParaRPr/>
          </a:p>
          <a:p>
            <a:pPr algn="ct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571680" y="1968480"/>
            <a:ext cx="11867760" cy="-13765320"/>
          </a:xfrm>
          <a:prstGeom prst="rect">
            <a:avLst/>
          </a:prstGeom>
          <a:ln w="12600">
            <a:solidFill>
              <a:srgbClr val="9a9a9a"/>
            </a:solidFill>
            <a:miter/>
          </a:ln>
        </p:spPr>
      </p:sp>
      <p:sp>
        <p:nvSpPr>
          <p:cNvPr id="144" name="CustomShape 2"/>
          <p:cNvSpPr/>
          <p:nvPr/>
        </p:nvSpPr>
        <p:spPr>
          <a:xfrm>
            <a:off x="7543800" y="7975440"/>
            <a:ext cx="1422000" cy="-19772280"/>
          </a:xfrm>
          <a:prstGeom prst="rect">
            <a:avLst/>
          </a:prstGeom>
          <a:ln w="12600">
            <a:solidFill>
              <a:srgbClr val="9a9a9a"/>
            </a:solidFill>
            <a:miter/>
          </a:ln>
        </p:spPr>
      </p:sp>
      <p:sp>
        <p:nvSpPr>
          <p:cNvPr id="145" name="PlaceHolder 3"/>
          <p:cNvSpPr>
            <a:spLocks noGrp="1"/>
          </p:cNvSpPr>
          <p:nvPr>
            <p:ph type="title"/>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Click to edit the title text formatTitle Text</a:t>
            </a:r>
            <a:endParaRPr/>
          </a:p>
        </p:txBody>
      </p:sp>
      <p:sp>
        <p:nvSpPr>
          <p:cNvPr id="146" name="PlaceHolder 4"/>
          <p:cNvSpPr>
            <a:spLocks noGrp="1"/>
          </p:cNvSpPr>
          <p:nvPr>
            <p:ph type="body"/>
          </p:nvPr>
        </p:nvSpPr>
        <p:spPr>
          <a:xfrm>
            <a:off x="7848720" y="8470800"/>
            <a:ext cx="4952520" cy="507600"/>
          </a:xfrm>
          <a:prstGeom prst="rect">
            <a:avLst/>
          </a:prstGeom>
        </p:spPr>
        <p:txBody>
          <a:bodyPr bIns="0" lIns="0" rIns="0" tIns="0"/>
          <a:p>
            <a:pPr>
              <a:buSzPct val="45000"/>
              <a:buFont typeface="StarSymbol"/>
              <a:buChar char=""/>
            </a:pPr>
            <a:r>
              <a:rPr lang="en-US" sz="2600">
                <a:solidFill>
                  <a:srgbClr val="747474"/>
                </a:solidFill>
                <a:latin typeface="Helvetica Neue"/>
                <a:ea typeface="Helvetica Neue"/>
              </a:rPr>
              <a:t>Click to edit the outline text format</a:t>
            </a:r>
            <a:endParaRPr/>
          </a:p>
          <a:p>
            <a:pPr lvl="1">
              <a:buSzPct val="75000"/>
              <a:buFont typeface="StarSymbol"/>
              <a:buChar char=""/>
            </a:pPr>
            <a:r>
              <a:rPr lang="en-US" sz="2600">
                <a:solidFill>
                  <a:srgbClr val="747474"/>
                </a:solidFill>
                <a:latin typeface="Helvetica Neue"/>
                <a:ea typeface="Helvetica Neue"/>
              </a:rPr>
              <a:t>Second Outline Level</a:t>
            </a:r>
            <a:endParaRPr/>
          </a:p>
          <a:p>
            <a:pPr lvl="2">
              <a:buSzPct val="45000"/>
              <a:buFont typeface="StarSymbol"/>
              <a:buChar char=""/>
            </a:pPr>
            <a:r>
              <a:rPr lang="en-US" sz="2600">
                <a:solidFill>
                  <a:srgbClr val="747474"/>
                </a:solidFill>
                <a:latin typeface="Helvetica Neue"/>
                <a:ea typeface="Helvetica Neue"/>
              </a:rPr>
              <a:t>Third Outline Level</a:t>
            </a:r>
            <a:endParaRPr/>
          </a:p>
          <a:p>
            <a:pPr lvl="3">
              <a:buSzPct val="75000"/>
              <a:buFont typeface="StarSymbol"/>
              <a:buChar char=""/>
            </a:pPr>
            <a:r>
              <a:rPr lang="en-US" sz="2600">
                <a:solidFill>
                  <a:srgbClr val="747474"/>
                </a:solidFill>
                <a:latin typeface="Helvetica Neue"/>
                <a:ea typeface="Helvetica Neue"/>
              </a:rPr>
              <a:t>Fourth Outline Level</a:t>
            </a:r>
            <a:endParaRPr/>
          </a:p>
          <a:p>
            <a:pPr lvl="4">
              <a:buSzPct val="45000"/>
              <a:buFont typeface="StarSymbol"/>
              <a:buChar char=""/>
            </a:pPr>
            <a:r>
              <a:rPr lang="en-US" sz="2600">
                <a:solidFill>
                  <a:srgbClr val="747474"/>
                </a:solidFill>
                <a:latin typeface="Helvetica Neue"/>
                <a:ea typeface="Helvetica Neue"/>
              </a:rPr>
              <a:t>Fifth Outline Level</a:t>
            </a:r>
            <a:endParaRPr/>
          </a:p>
          <a:p>
            <a:pPr lvl="5">
              <a:buSzPct val="45000"/>
              <a:buFont typeface="StarSymbol"/>
              <a:buChar char=""/>
            </a:pPr>
            <a:r>
              <a:rPr lang="en-US" sz="2600">
                <a:solidFill>
                  <a:srgbClr val="747474"/>
                </a:solidFill>
                <a:latin typeface="Helvetica Neue"/>
                <a:ea typeface="Helvetica Neue"/>
              </a:rPr>
              <a:t>Sixth Outline Level</a:t>
            </a:r>
            <a:endParaRPr/>
          </a:p>
          <a:p>
            <a:pPr>
              <a:lnSpc>
                <a:spcPct val="100000"/>
              </a:lnSpc>
            </a:pPr>
            <a:r>
              <a:rPr lang="en-US" sz="2600">
                <a:solidFill>
                  <a:srgbClr val="747474"/>
                </a:solidFill>
                <a:latin typeface="Helvetica Neue"/>
                <a:ea typeface="Helvetica Neue"/>
              </a:rPr>
              <a:t>Seventh Outline LevelBody Level One</a:t>
            </a:r>
            <a:endParaRPr/>
          </a:p>
          <a:p>
            <a:pPr algn="ctr"/>
            <a:r>
              <a:rPr lang="en-US" sz="2600">
                <a:solidFill>
                  <a:srgbClr val="747474"/>
                </a:solidFill>
                <a:latin typeface="Helvetica Neue"/>
                <a:ea typeface="Helvetica Neue"/>
              </a:rPr>
              <a:t>Body Level Two</a:t>
            </a:r>
            <a:endParaRPr/>
          </a:p>
          <a:p>
            <a:pPr algn="ctr" lvl="1">
              <a:buFont typeface="Helvetica Neue"/>
              <a:buChar char="•"/>
            </a:pPr>
            <a:r>
              <a:rPr lang="en-US" sz="2600">
                <a:solidFill>
                  <a:srgbClr val="747474"/>
                </a:solidFill>
                <a:latin typeface="Helvetica Neue"/>
                <a:ea typeface="Helvetica Neue"/>
              </a:rPr>
              <a:t>Body Level Three</a:t>
            </a:r>
            <a:endParaRPr/>
          </a:p>
          <a:p>
            <a:pPr algn="ctr" lvl="2">
              <a:buFont typeface="Helvetica Neue"/>
              <a:buChar char="•"/>
            </a:pPr>
            <a:r>
              <a:rPr lang="en-US" sz="2600">
                <a:solidFill>
                  <a:srgbClr val="747474"/>
                </a:solidFill>
                <a:latin typeface="Helvetica Neue"/>
                <a:ea typeface="Helvetica Neue"/>
              </a:rPr>
              <a:t>Body Level Four</a:t>
            </a:r>
            <a:endParaRPr/>
          </a:p>
          <a:p>
            <a:pPr algn="ctr" lvl="3">
              <a:buFont typeface="Helvetica Neue"/>
              <a:buChar char="•"/>
            </a:pPr>
            <a:r>
              <a:rPr lang="en-US" sz="2600">
                <a:solidFill>
                  <a:srgbClr val="747474"/>
                </a:solidFill>
                <a:latin typeface="Helvetica Neue"/>
                <a:ea typeface="Helvetica Neue"/>
              </a:rPr>
              <a:t>Body Level Five</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571680" y="1968480"/>
            <a:ext cx="11867760" cy="-13765320"/>
          </a:xfrm>
          <a:prstGeom prst="rect">
            <a:avLst/>
          </a:prstGeom>
          <a:ln w="12600">
            <a:solidFill>
              <a:srgbClr val="9a9a9a"/>
            </a:solidFill>
            <a:miter/>
          </a:ln>
        </p:spPr>
      </p:sp>
      <p:sp>
        <p:nvSpPr>
          <p:cNvPr id="180" name="CustomShape 2"/>
          <p:cNvSpPr/>
          <p:nvPr/>
        </p:nvSpPr>
        <p:spPr>
          <a:xfrm>
            <a:off x="571680" y="4863960"/>
            <a:ext cx="5334120" cy="-16660800"/>
          </a:xfrm>
          <a:prstGeom prst="rect">
            <a:avLst/>
          </a:prstGeom>
          <a:ln w="12600">
            <a:solidFill>
              <a:srgbClr val="9a9a9a"/>
            </a:solidFill>
            <a:miter/>
          </a:ln>
        </p:spPr>
      </p:sp>
      <p:sp>
        <p:nvSpPr>
          <p:cNvPr id="181" name="PlaceHolder 3"/>
          <p:cNvSpPr>
            <a:spLocks noGrp="1"/>
          </p:cNvSpPr>
          <p:nvPr>
            <p:ph type="title"/>
          </p:nvPr>
        </p:nvSpPr>
        <p:spPr>
          <a:xfrm>
            <a:off x="571680" y="1434960"/>
            <a:ext cx="5333760" cy="3174480"/>
          </a:xfrm>
          <a:prstGeom prst="rect">
            <a:avLst/>
          </a:prstGeom>
        </p:spPr>
        <p:txBody>
          <a:bodyPr anchor="b" bIns="0" lIns="0" rIns="0" tIns="0"/>
          <a:p>
            <a:pPr>
              <a:lnSpc>
                <a:spcPct val="100000"/>
              </a:lnSpc>
            </a:pPr>
            <a:r>
              <a:rPr lang="en-US" sz="4200">
                <a:latin typeface="Helvetica Neue Light"/>
                <a:ea typeface="Helvetica Neue Light"/>
              </a:rPr>
              <a:t>Click to edit the title text formatTitle Text</a:t>
            </a:r>
            <a:endParaRPr/>
          </a:p>
        </p:txBody>
      </p:sp>
      <p:sp>
        <p:nvSpPr>
          <p:cNvPr id="182" name="PlaceHolder 4"/>
          <p:cNvSpPr>
            <a:spLocks noGrp="1"/>
          </p:cNvSpPr>
          <p:nvPr>
            <p:ph type="body"/>
          </p:nvPr>
        </p:nvSpPr>
        <p:spPr>
          <a:xfrm>
            <a:off x="571680" y="5130720"/>
            <a:ext cx="5333760" cy="3174480"/>
          </a:xfrm>
          <a:prstGeom prst="rect">
            <a:avLst/>
          </a:prstGeom>
        </p:spPr>
        <p:txBody>
          <a:bodyPr bIns="0" lIns="0" rIns="0" tIns="0"/>
          <a:p>
            <a:pPr>
              <a:buSzPct val="45000"/>
              <a:buFont typeface="StarSymbol"/>
              <a:buChar char=""/>
            </a:pPr>
            <a:r>
              <a:rPr lang="en-US" sz="2600">
                <a:solidFill>
                  <a:srgbClr val="747474"/>
                </a:solidFill>
                <a:latin typeface="Helvetica Neue"/>
                <a:ea typeface="Helvetica Neue"/>
              </a:rPr>
              <a:t>Click to edit the outline text format</a:t>
            </a:r>
            <a:endParaRPr/>
          </a:p>
          <a:p>
            <a:pPr lvl="1">
              <a:buSzPct val="75000"/>
              <a:buFont typeface="StarSymbol"/>
              <a:buChar char=""/>
            </a:pPr>
            <a:r>
              <a:rPr lang="en-US" sz="2600">
                <a:solidFill>
                  <a:srgbClr val="747474"/>
                </a:solidFill>
                <a:latin typeface="Helvetica Neue"/>
                <a:ea typeface="Helvetica Neue"/>
              </a:rPr>
              <a:t>Second Outline Level</a:t>
            </a:r>
            <a:endParaRPr/>
          </a:p>
          <a:p>
            <a:pPr lvl="2">
              <a:buSzPct val="45000"/>
              <a:buFont typeface="StarSymbol"/>
              <a:buChar char=""/>
            </a:pPr>
            <a:r>
              <a:rPr lang="en-US" sz="2600">
                <a:solidFill>
                  <a:srgbClr val="747474"/>
                </a:solidFill>
                <a:latin typeface="Helvetica Neue"/>
                <a:ea typeface="Helvetica Neue"/>
              </a:rPr>
              <a:t>Third Outline Level</a:t>
            </a:r>
            <a:endParaRPr/>
          </a:p>
          <a:p>
            <a:pPr lvl="3">
              <a:buSzPct val="75000"/>
              <a:buFont typeface="StarSymbol"/>
              <a:buChar char=""/>
            </a:pPr>
            <a:r>
              <a:rPr lang="en-US" sz="2600">
                <a:solidFill>
                  <a:srgbClr val="747474"/>
                </a:solidFill>
                <a:latin typeface="Helvetica Neue"/>
                <a:ea typeface="Helvetica Neue"/>
              </a:rPr>
              <a:t>Fourth Outline Level</a:t>
            </a:r>
            <a:endParaRPr/>
          </a:p>
          <a:p>
            <a:pPr lvl="4">
              <a:buSzPct val="45000"/>
              <a:buFont typeface="StarSymbol"/>
              <a:buChar char=""/>
            </a:pPr>
            <a:r>
              <a:rPr lang="en-US" sz="2600">
                <a:solidFill>
                  <a:srgbClr val="747474"/>
                </a:solidFill>
                <a:latin typeface="Helvetica Neue"/>
                <a:ea typeface="Helvetica Neue"/>
              </a:rPr>
              <a:t>Fifth Outline Level</a:t>
            </a:r>
            <a:endParaRPr/>
          </a:p>
          <a:p>
            <a:pPr lvl="5">
              <a:buSzPct val="45000"/>
              <a:buFont typeface="StarSymbol"/>
              <a:buChar char=""/>
            </a:pPr>
            <a:r>
              <a:rPr lang="en-US" sz="2600">
                <a:solidFill>
                  <a:srgbClr val="747474"/>
                </a:solidFill>
                <a:latin typeface="Helvetica Neue"/>
                <a:ea typeface="Helvetica Neue"/>
              </a:rPr>
              <a:t>Sixth Outline Level</a:t>
            </a:r>
            <a:endParaRPr/>
          </a:p>
          <a:p>
            <a:pPr>
              <a:lnSpc>
                <a:spcPct val="100000"/>
              </a:lnSpc>
            </a:pPr>
            <a:r>
              <a:rPr lang="en-US" sz="2600">
                <a:solidFill>
                  <a:srgbClr val="747474"/>
                </a:solidFill>
                <a:latin typeface="Helvetica Neue"/>
                <a:ea typeface="Helvetica Neue"/>
              </a:rPr>
              <a:t>Seventh Outline LevelBody Level One</a:t>
            </a:r>
            <a:endParaRPr/>
          </a:p>
          <a:p>
            <a:pPr algn="ctr"/>
            <a:r>
              <a:rPr lang="en-US" sz="2600">
                <a:solidFill>
                  <a:srgbClr val="747474"/>
                </a:solidFill>
                <a:latin typeface="Helvetica Neue"/>
                <a:ea typeface="Helvetica Neue"/>
              </a:rPr>
              <a:t>Body Level Two</a:t>
            </a:r>
            <a:endParaRPr/>
          </a:p>
          <a:p>
            <a:pPr algn="ctr" lvl="1">
              <a:buFont typeface="Helvetica Neue"/>
              <a:buChar char="•"/>
            </a:pPr>
            <a:r>
              <a:rPr lang="en-US" sz="2600">
                <a:solidFill>
                  <a:srgbClr val="747474"/>
                </a:solidFill>
                <a:latin typeface="Helvetica Neue"/>
                <a:ea typeface="Helvetica Neue"/>
              </a:rPr>
              <a:t>Body Level Three</a:t>
            </a:r>
            <a:endParaRPr/>
          </a:p>
          <a:p>
            <a:pPr algn="ctr" lvl="2">
              <a:buFont typeface="Helvetica Neue"/>
              <a:buChar char="•"/>
            </a:pPr>
            <a:r>
              <a:rPr lang="en-US" sz="2600">
                <a:solidFill>
                  <a:srgbClr val="747474"/>
                </a:solidFill>
                <a:latin typeface="Helvetica Neue"/>
                <a:ea typeface="Helvetica Neue"/>
              </a:rPr>
              <a:t>Body Level Four</a:t>
            </a:r>
            <a:endParaRPr/>
          </a:p>
          <a:p>
            <a:pPr algn="ctr" lvl="3">
              <a:buFont typeface="Helvetica Neue"/>
              <a:buChar char="•"/>
            </a:pPr>
            <a:r>
              <a:rPr lang="en-US" sz="2600">
                <a:solidFill>
                  <a:srgbClr val="747474"/>
                </a:solidFill>
                <a:latin typeface="Helvetica Neue"/>
                <a:ea typeface="Helvetica Neue"/>
              </a:rPr>
              <a:t>Body Level Five</a:t>
            </a:r>
            <a:endParaRPr/>
          </a:p>
        </p:txBody>
      </p:sp>
    </p:spTree>
  </p:cSld>
  <p:clrMap accent1="accent1" accent2="accent2" accent3="accent3" accent4="accent4" accent5="accent5" accent6="accent6" bg1="lt1" bg2="lt2" folHlink="folHlink" hlink="hlink" tx1="dk1" tx2="dk2"/>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5" name="CustomShape 1"/>
          <p:cNvSpPr/>
          <p:nvPr/>
        </p:nvSpPr>
        <p:spPr>
          <a:xfrm>
            <a:off x="571680" y="1968480"/>
            <a:ext cx="11867760" cy="-13765320"/>
          </a:xfrm>
          <a:prstGeom prst="rect">
            <a:avLst/>
          </a:prstGeom>
          <a:ln w="12600">
            <a:solidFill>
              <a:srgbClr val="9a9a9a"/>
            </a:solidFill>
            <a:miter/>
          </a:ln>
        </p:spPr>
      </p:sp>
      <p:sp>
        <p:nvSpPr>
          <p:cNvPr id="216" name="PlaceHolder 2"/>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217" name="PlaceHolder 3"/>
          <p:cNvSpPr>
            <a:spLocks noGrp="1"/>
          </p:cNvSpPr>
          <p:nvPr>
            <p:ph type="body"/>
          </p:nvPr>
        </p:nvSpPr>
        <p:spPr>
          <a:xfrm>
            <a:off x="650160" y="2282040"/>
            <a:ext cx="11443680" cy="5656320"/>
          </a:xfrm>
          <a:prstGeom prst="rect">
            <a:avLst/>
          </a:prstGeom>
        </p:spPr>
        <p:txBody>
          <a:bodyPr bIns="0" lIns="0" rIns="0" tIns="0" wrap="none"/>
          <a:p>
            <a:pPr algn="ctr">
              <a:buSzPct val="45000"/>
              <a:buFont typeface="StarSymbol"/>
              <a:buChar char=""/>
            </a:pPr>
            <a:r>
              <a:rPr lang="en-US"/>
              <a:t>Click to edit the outline text format</a:t>
            </a:r>
            <a:endParaRPr/>
          </a:p>
          <a:p>
            <a:pPr algn="ctr" lvl="1">
              <a:buSzPct val="75000"/>
              <a:buFont typeface="StarSymbol"/>
              <a:buChar char=""/>
            </a:pPr>
            <a:r>
              <a:rPr lang="en-US"/>
              <a:t>Second Outline Level</a:t>
            </a:r>
            <a:endParaRPr/>
          </a:p>
          <a:p>
            <a:pPr algn="ctr" lvl="2">
              <a:buSzPct val="45000"/>
              <a:buFont typeface="StarSymbol"/>
              <a:buChar char=""/>
            </a:pPr>
            <a:r>
              <a:rPr lang="en-US"/>
              <a:t>Third Outline Level</a:t>
            </a:r>
            <a:endParaRPr/>
          </a:p>
          <a:p>
            <a:pPr algn="ctr" lvl="3">
              <a:buSzPct val="75000"/>
              <a:buFont typeface="StarSymbol"/>
              <a:buChar char=""/>
            </a:pPr>
            <a:r>
              <a:rPr lang="en-US"/>
              <a:t>Fourth Outline Level</a:t>
            </a:r>
            <a:endParaRPr/>
          </a:p>
          <a:p>
            <a:pPr algn="ctr" lvl="4">
              <a:buSzPct val="45000"/>
              <a:buFont typeface="StarSymbol"/>
              <a:buChar char=""/>
            </a:pPr>
            <a:r>
              <a:rPr lang="en-US"/>
              <a:t>Fifth Outline Level</a:t>
            </a:r>
            <a:endParaRPr/>
          </a:p>
          <a:p>
            <a:pPr algn="ctr" lvl="5">
              <a:buSzPct val="45000"/>
              <a:buFont typeface="StarSymbol"/>
              <a:buChar char=""/>
            </a:pPr>
            <a:r>
              <a:rPr lang="en-US"/>
              <a:t>Sixth Outline Level</a:t>
            </a:r>
            <a:endParaRPr/>
          </a:p>
          <a:p>
            <a:pPr algn="ct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hyperlink" Target="http://www.measurementlab.net/tests" TargetMode="External"/><Relationship Id="rId3" Type="http://schemas.openxmlformats.org/officeDocument/2006/relationships/hyperlink" Target="http://www.measurementlab.net/tools/ndt" TargetMode="External"/><Relationship Id="rId4" Type="http://schemas.openxmlformats.org/officeDocument/2006/relationships/hyperlink" Target="http://www.internet2.edu/performance/ndt/" TargetMode="External"/><Relationship Id="rId5"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51.xml"/>
</Relationships>
</file>

<file path=ppt/slides/_rels/slide16.xml.rels><?xml version="1.0" encoding="UTF-8"?>
<Relationships xmlns="http://schemas.openxmlformats.org/package/2006/relationships"><Relationship Id="rId1" Type="http://schemas.openxmlformats.org/officeDocument/2006/relationships/hyperlink" Target="https://cloud.google.com/bigquery/docs/dataset-mlab" TargetMode="External"/><Relationship Id="rId2" Type="http://schemas.openxmlformats.org/officeDocument/2006/relationships/hyperlink" Target="http://files.opentechinstitute.org/~critzo/mlab/collab/nbtc/01-02_2015_Thailand.xls" TargetMode="External"/><Relationship Id="rId3" Type="http://schemas.openxmlformats.org/officeDocument/2006/relationships/hyperlink" Target="http://files.opentechinstitute.org/~critzo/mlab/collab/nbtc/mlab.html" TargetMode="External"/><Relationship Id="rId4" Type="http://schemas.openxmlformats.org/officeDocument/2006/relationships/hyperlink" Target="https://code.google.com/p/m-lab/wiki/InterconnectionStudyMethodology" TargetMode="External"/><Relationship Id="rId5" Type="http://schemas.openxmlformats.org/officeDocument/2006/relationships/hyperlink" Target="http://files.opentechinstitute.org/~critzo/mlab/collab/nbtc/Thailand-sample-report-queries.txt" TargetMode="External"/><Relationship Id="rId6" Type="http://schemas.openxmlformats.org/officeDocument/2006/relationships/hyperlink" Target="http://goo.gl/4htv2z" TargetMode="External"/><Relationship Id="rId7"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cloud.google.com/sdk/" TargetMode="External"/><Relationship Id="rId3"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2.xml.rels><?xml version="1.0" encoding="UTF-8"?>
<Relationships xmlns="http://schemas.openxmlformats.org/package/2006/relationships"><Relationship Id="rId1" Type="http://schemas.openxmlformats.org/officeDocument/2006/relationships/hyperlink" Target="http://www.fcc.gov/reports/measuring-broadband-america-2014" TargetMode="External"/><Relationship Id="rId2" Type="http://schemas.openxmlformats.org/officeDocument/2006/relationships/hyperlink" Target="http://hyperiontest.gr/" TargetMode="External"/><Relationship Id="rId3" Type="http://schemas.openxmlformats.org/officeDocument/2006/relationships/hyperlink" Target="https://www.netztest.at/en/Karte" TargetMode="External"/><Relationship Id="rId4" Type="http://schemas.openxmlformats.org/officeDocument/2006/relationships/hyperlink" Target="http://nzbt.org.nz/" TargetMode="External"/><Relationship Id="rId5" Type="http://schemas.openxmlformats.org/officeDocument/2006/relationships/hyperlink" Target="http://204.101.134.249/static/index.html" TargetMode="External"/><Relationship Id="rId6" Type="http://schemas.openxmlformats.org/officeDocument/2006/relationships/slideLayout" Target="../slideLayouts/slideLayout39.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9.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9.xml"/>
</Relationships>
</file>

<file path=ppt/slides/_rels/slide2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9.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9.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9.xml.rels><?xml version="1.0" encoding="UTF-8"?>
<Relationships xmlns="http://schemas.openxmlformats.org/package/2006/relationships"><Relationship Id="rId1" Type="http://schemas.openxmlformats.org/officeDocument/2006/relationships/hyperlink" Target="http://files.opentechinstitute.org/~kinkade/leaflet/mlab.html" TargetMode="External"/><Relationship Id="rId2" Type="http://schemas.openxmlformats.org/officeDocument/2006/relationships/hyperlink" Target="http://files.opentechinstitute.org/~critzo/mlab/collab/nbtc/mlab.html" TargetMode="External"/><Relationship Id="rId3" Type="http://schemas.openxmlformats.org/officeDocument/2006/relationships/hyperlink" Target="http://files.opentechinstitute.org/~kinkade/ndt_js/" TargetMode="External"/><Relationship Id="rId4" Type="http://schemas.openxmlformats.org/officeDocument/2006/relationships/hyperlink" Target="http://measurementlab.net/observatory" TargetMode="External"/><Relationship Id="rId5" Type="http://schemas.openxmlformats.org/officeDocument/2006/relationships/slideLayout" Target="../slideLayouts/slideLayout39.xml"/>
</Relationships>
</file>

<file path=ppt/slides/_rels/slide3.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7.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9.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7.xml"/>
</Relationships>
</file>

<file path=ppt/slides/_rels/slide3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7.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hyperlink" Target="http://measurementlab.net" TargetMode="External"/><Relationship Id="rId2" Type="http://schemas.openxmlformats.org/officeDocument/2006/relationships/slideLayout" Target="../slideLayouts/slideLayout75.xml"/>
</Relationships>
</file>

<file path=ppt/slides/_rels/slide35.xml.rels><?xml version="1.0" encoding="UTF-8"?>
<Relationships xmlns="http://schemas.openxmlformats.org/package/2006/relationships"><Relationship Id="rId1" Type="http://schemas.openxmlformats.org/officeDocument/2006/relationships/hyperlink" Target="http://measurementlab.net" TargetMode="External"/><Relationship Id="rId2" Type="http://schemas.openxmlformats.org/officeDocument/2006/relationships/hyperlink" Target="http://goo.gl/Z31o6d" TargetMode="External"/><Relationship Id="rId3" Type="http://schemas.openxmlformats.org/officeDocument/2006/relationships/hyperlink" Target="http://goo.gl/4bZBwJ" TargetMode="External"/><Relationship Id="rId4" Type="http://schemas.openxmlformats.org/officeDocument/2006/relationships/hyperlink" Target="https://2015.apricot.net/" TargetMode="External"/><Relationship Id="rId5" Type="http://schemas.openxmlformats.org/officeDocument/2006/relationships/slideLayout" Target="../slideLayouts/slideLayout75.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3.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571680" y="1320840"/>
            <a:ext cx="11861280" cy="3174480"/>
          </a:xfrm>
          <a:prstGeom prst="rect">
            <a:avLst/>
          </a:prstGeom>
        </p:spPr>
        <p:txBody>
          <a:bodyPr anchor="b" bIns="0" lIns="0" rIns="0" tIns="0"/>
          <a:p>
            <a:pPr algn="ctr">
              <a:lnSpc>
                <a:spcPct val="100000"/>
              </a:lnSpc>
            </a:pPr>
            <a:r>
              <a:rPr lang="en-US" sz="4200">
                <a:solidFill>
                  <a:srgbClr val="747474"/>
                </a:solidFill>
                <a:latin typeface="Helvetica Neue"/>
                <a:ea typeface="Helvetica Neue"/>
              </a:rPr>
              <a:t>Measurement Lab</a:t>
            </a:r>
            <a:r>
              <a:rPr lang="en-US" sz="2600">
                <a:solidFill>
                  <a:srgbClr val="747474"/>
                </a:solidFill>
                <a:latin typeface="Helvetica Neue"/>
                <a:ea typeface="Helvetica Neue"/>
              </a:rPr>
              <a:t>
</a:t>
            </a:r>
            <a:r>
              <a:rPr lang="en-US" sz="2600">
                <a:solidFill>
                  <a:srgbClr val="747474"/>
                </a:solidFill>
                <a:latin typeface="Helvetica Neue"/>
                <a:ea typeface="Helvetica Neue"/>
              </a:rPr>
              <a:t>
</a:t>
            </a:r>
            <a:r>
              <a:rPr lang="en-US" sz="4200">
                <a:solidFill>
                  <a:srgbClr val="747474"/>
                </a:solidFill>
                <a:latin typeface="Helvetica Neue Light"/>
                <a:ea typeface="Helvetica Neue Light"/>
              </a:rPr>
              <a:t>Independent Network Performance Measurement </a:t>
            </a:r>
            <a:endParaRPr/>
          </a:p>
        </p:txBody>
      </p:sp>
      <p:sp>
        <p:nvSpPr>
          <p:cNvPr id="256" name="TextShape 2"/>
          <p:cNvSpPr txBox="1"/>
          <p:nvPr/>
        </p:nvSpPr>
        <p:spPr>
          <a:xfrm>
            <a:off x="571680" y="5016600"/>
            <a:ext cx="11861280" cy="2481480"/>
          </a:xfrm>
          <a:prstGeom prst="rect">
            <a:avLst/>
          </a:prstGeom>
        </p:spPr>
        <p:txBody>
          <a:bodyPr bIns="0" lIns="0" rIns="0" tIns="0"/>
          <a:p>
            <a:pPr algn="ctr">
              <a:lnSpc>
                <a:spcPct val="100000"/>
              </a:lnSpc>
            </a:pPr>
            <a:r>
              <a:rPr lang="en-US" sz="2600">
                <a:solidFill>
                  <a:srgbClr val="747474"/>
                </a:solidFill>
                <a:latin typeface="Helvetica Neue"/>
                <a:ea typeface="Helvetica Neue"/>
              </a:rPr>
              <a:t>Chris Ritzo</a:t>
            </a:r>
            <a:endParaRPr/>
          </a:p>
          <a:p>
            <a:pPr algn="ctr">
              <a:lnSpc>
                <a:spcPct val="100000"/>
              </a:lnSpc>
            </a:pPr>
            <a:r>
              <a:rPr lang="en-US" sz="2600">
                <a:solidFill>
                  <a:srgbClr val="747474"/>
                </a:solidFill>
                <a:latin typeface="Helvetica Neue"/>
                <a:ea typeface="Helvetica Neue"/>
              </a:rPr>
              <a:t>Project Manager, Measurement Lab</a:t>
            </a:r>
            <a:endParaRPr/>
          </a:p>
          <a:p>
            <a:pPr algn="ctr">
              <a:lnSpc>
                <a:spcPct val="100000"/>
              </a:lnSpc>
            </a:pPr>
            <a:r>
              <a:rPr lang="en-US" sz="2600">
                <a:solidFill>
                  <a:srgbClr val="747474"/>
                </a:solidFill>
                <a:latin typeface="Helvetica Neue"/>
                <a:ea typeface="Helvetica Neue"/>
              </a:rPr>
              <a:t>Open Technology Institute, Washington, DC</a:t>
            </a:r>
            <a:endParaRPr/>
          </a:p>
          <a:p>
            <a:pPr algn="ctr">
              <a:lnSpc>
                <a:spcPct val="100000"/>
              </a:lnSpc>
            </a:pPr>
            <a:endParaRPr/>
          </a:p>
          <a:p>
            <a:pPr algn="ctr">
              <a:lnSpc>
                <a:spcPct val="100000"/>
              </a:lnSpc>
            </a:pPr>
            <a:r>
              <a:rPr lang="en-US" sz="2600">
                <a:solidFill>
                  <a:srgbClr val="000000"/>
                </a:solidFill>
                <a:latin typeface="Helvetica Neue"/>
                <a:ea typeface="Helvetica Neue"/>
              </a:rPr>
              <a:t>Presentation to NBTC Bangkok, Thailand – 2/16/2015</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7" name="Methodology Review .pdf"/>
          <p:cNvPicPr/>
          <p:nvPr/>
        </p:nvPicPr>
        <p:blipFill>
          <a:blip r:embed="rId1"/>
          <a:stretch>
            <a:fillRect/>
          </a:stretch>
        </p:blipFill>
        <p:spPr>
          <a:xfrm>
            <a:off x="7080120" y="1232280"/>
            <a:ext cx="5346720" cy="7275600"/>
          </a:xfrm>
          <a:prstGeom prst="rect">
            <a:avLst/>
          </a:prstGeom>
        </p:spPr>
      </p:pic>
      <p:sp>
        <p:nvSpPr>
          <p:cNvPr id="278" name="TextShape 1"/>
          <p:cNvSpPr txBox="1"/>
          <p:nvPr/>
        </p:nvSpPr>
        <p:spPr>
          <a:xfrm>
            <a:off x="571680" y="1434960"/>
            <a:ext cx="5333760" cy="3174480"/>
          </a:xfrm>
          <a:prstGeom prst="rect">
            <a:avLst/>
          </a:prstGeom>
        </p:spPr>
        <p:txBody>
          <a:bodyPr anchor="b" bIns="0" lIns="0" rIns="0" tIns="0"/>
          <a:p>
            <a:pPr algn="ctr">
              <a:lnSpc>
                <a:spcPct val="100000"/>
              </a:lnSpc>
            </a:pPr>
            <a:r>
              <a:rPr lang="en-US" sz="4200">
                <a:latin typeface="Helvetica Neue Light"/>
                <a:ea typeface="Helvetica Neue Light"/>
              </a:rPr>
              <a:t>Methodology of Measurement Server Placement</a:t>
            </a:r>
            <a:endParaRPr/>
          </a:p>
        </p:txBody>
      </p:sp>
      <p:sp>
        <p:nvSpPr>
          <p:cNvPr id="279" name="TextShape 2"/>
          <p:cNvSpPr txBox="1"/>
          <p:nvPr/>
        </p:nvSpPr>
        <p:spPr>
          <a:xfrm>
            <a:off x="571680" y="5130720"/>
            <a:ext cx="5333760" cy="317448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differences in metrics M-Lab measures</a:t>
            </a:r>
            <a:endParaRPr/>
          </a:p>
        </p:txBody>
      </p:sp>
    </p:spTree>
  </p:cSld>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0" name="Methodology Review .pdf"/>
          <p:cNvPicPr/>
          <p:nvPr/>
        </p:nvPicPr>
        <p:blipFill>
          <a:blip r:embed="rId1"/>
          <a:stretch>
            <a:fillRect/>
          </a:stretch>
        </p:blipFill>
        <p:spPr>
          <a:xfrm>
            <a:off x="7080120" y="1232280"/>
            <a:ext cx="5346720" cy="7275600"/>
          </a:xfrm>
          <a:prstGeom prst="rect">
            <a:avLst/>
          </a:prstGeom>
        </p:spPr>
      </p:pic>
      <p:sp>
        <p:nvSpPr>
          <p:cNvPr id="281" name="TextShape 1"/>
          <p:cNvSpPr txBox="1"/>
          <p:nvPr/>
        </p:nvSpPr>
        <p:spPr>
          <a:xfrm>
            <a:off x="571680" y="1434960"/>
            <a:ext cx="5333760" cy="3174480"/>
          </a:xfrm>
          <a:prstGeom prst="rect">
            <a:avLst/>
          </a:prstGeom>
        </p:spPr>
        <p:txBody>
          <a:bodyPr anchor="b" bIns="0" lIns="0" rIns="0" tIns="0"/>
          <a:p>
            <a:pPr algn="ctr">
              <a:lnSpc>
                <a:spcPct val="100000"/>
              </a:lnSpc>
            </a:pPr>
            <a:r>
              <a:rPr lang="en-US" sz="4200">
                <a:latin typeface="Helvetica Neue Light"/>
                <a:ea typeface="Helvetica Neue Light"/>
              </a:rPr>
              <a:t>Methodology of Measurement Server Placement</a:t>
            </a:r>
            <a:endParaRPr/>
          </a:p>
        </p:txBody>
      </p:sp>
      <p:sp>
        <p:nvSpPr>
          <p:cNvPr id="282" name="TextShape 2"/>
          <p:cNvSpPr txBox="1"/>
          <p:nvPr/>
        </p:nvSpPr>
        <p:spPr>
          <a:xfrm>
            <a:off x="571680" y="5130720"/>
            <a:ext cx="5333760" cy="317448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differences in metrics M-Lab measures</a:t>
            </a:r>
            <a:endParaRPr/>
          </a:p>
        </p:txBody>
      </p:sp>
    </p:spTree>
  </p:cSld>
  <p:timing>
    <p:tnLst>
      <p:par>
        <p:cTn dur="indefinite" id="21" nodeType="tmRoot" restart="never">
          <p:childTnLst>
            <p:seq>
              <p:cTn id="22" nodeType="mainSeq">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3" name="Methodology Review .pdf"/>
          <p:cNvPicPr/>
          <p:nvPr/>
        </p:nvPicPr>
        <p:blipFill>
          <a:blip r:embed="rId1"/>
          <a:stretch>
            <a:fillRect/>
          </a:stretch>
        </p:blipFill>
        <p:spPr>
          <a:xfrm>
            <a:off x="7080120" y="1226160"/>
            <a:ext cx="5346720" cy="7288200"/>
          </a:xfrm>
          <a:prstGeom prst="rect">
            <a:avLst/>
          </a:prstGeom>
        </p:spPr>
      </p:pic>
      <p:sp>
        <p:nvSpPr>
          <p:cNvPr id="284" name="TextShape 1"/>
          <p:cNvSpPr txBox="1"/>
          <p:nvPr/>
        </p:nvSpPr>
        <p:spPr>
          <a:xfrm>
            <a:off x="571680" y="1434960"/>
            <a:ext cx="5333760" cy="3174480"/>
          </a:xfrm>
          <a:prstGeom prst="rect">
            <a:avLst/>
          </a:prstGeom>
        </p:spPr>
        <p:txBody>
          <a:bodyPr anchor="b" bIns="0" lIns="0" rIns="0" tIns="0"/>
          <a:p>
            <a:pPr algn="ctr">
              <a:lnSpc>
                <a:spcPct val="100000"/>
              </a:lnSpc>
            </a:pPr>
            <a:r>
              <a:rPr lang="en-US" sz="4200">
                <a:latin typeface="Helvetica Neue Light"/>
                <a:ea typeface="Helvetica Neue Light"/>
              </a:rPr>
              <a:t>Methodology of Measurement Server Placement</a:t>
            </a:r>
            <a:endParaRPr/>
          </a:p>
        </p:txBody>
      </p:sp>
      <p:sp>
        <p:nvSpPr>
          <p:cNvPr id="285" name="TextShape 2"/>
          <p:cNvSpPr txBox="1"/>
          <p:nvPr/>
        </p:nvSpPr>
        <p:spPr>
          <a:xfrm>
            <a:off x="571680" y="5130720"/>
            <a:ext cx="5333760" cy="317448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differences in metrics M-Lab measures</a:t>
            </a:r>
            <a:endParaRPr/>
          </a:p>
        </p:txBody>
      </p:sp>
    </p:spTree>
  </p:cSld>
  <p:timing>
    <p:tnLst>
      <p:par>
        <p:cTn dur="indefinite" id="23" nodeType="tmRoot" restart="never">
          <p:childTnLst>
            <p:seq>
              <p:cTn id="24" nodeType="mainSeq">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TextShape 1"/>
          <p:cNvSpPr txBox="1"/>
          <p:nvPr/>
        </p:nvSpPr>
        <p:spPr>
          <a:xfrm>
            <a:off x="571680" y="3289320"/>
            <a:ext cx="11861280" cy="3174480"/>
          </a:xfrm>
          <a:prstGeom prst="rect">
            <a:avLst/>
          </a:prstGeom>
        </p:spPr>
        <p:txBody>
          <a:bodyPr anchor="ctr" bIns="0" lIns="0" rIns="0" tIns="0"/>
          <a:p>
            <a:pPr algn="ctr">
              <a:lnSpc>
                <a:spcPct val="100000"/>
              </a:lnSpc>
            </a:pPr>
            <a:r>
              <a:rPr lang="en-US" sz="4200">
                <a:latin typeface="Helvetica Neue Light"/>
                <a:ea typeface="Helvetica Neue Light"/>
              </a:rPr>
              <a:t>Consumer Measurement</a:t>
            </a:r>
            <a:r>
              <a:rPr lang="en-US" sz="4200">
                <a:latin typeface="Helvetica Neue Light"/>
                <a:ea typeface="Helvetica Neue Light"/>
              </a:rPr>
              <a:t>
</a:t>
            </a:r>
            <a:r>
              <a:rPr lang="en-US" sz="4200">
                <a:latin typeface="Helvetica Neue Light"/>
                <a:ea typeface="Helvetica Neue Light"/>
              </a:rPr>
              <a:t>
</a:t>
            </a:r>
            <a:r>
              <a:rPr lang="en-US" sz="4200">
                <a:solidFill>
                  <a:srgbClr val="747474"/>
                </a:solidFill>
                <a:latin typeface="Helvetica Neue Light"/>
                <a:ea typeface="Helvetica Neue Light"/>
              </a:rPr>
              <a:t>Methodologies of M-Lab Tests</a:t>
            </a:r>
            <a:endParaRPr/>
          </a:p>
        </p:txBody>
      </p:sp>
    </p:spTree>
  </p:cSld>
  <p:timing>
    <p:tnLst>
      <p:par>
        <p:cTn dur="indefinite" id="25" nodeType="tmRoot" restart="never">
          <p:childTnLst>
            <p:seq>
              <p:cTn id="26"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7" name="Screen Shot 2015-01-12 at 9.34.17 PM.png"/>
          <p:cNvPicPr/>
          <p:nvPr/>
        </p:nvPicPr>
        <p:blipFill>
          <a:blip r:embed="rId1"/>
          <a:stretch>
            <a:fillRect/>
          </a:stretch>
        </p:blipFill>
        <p:spPr>
          <a:xfrm>
            <a:off x="0" y="4724280"/>
            <a:ext cx="13004280" cy="5211720"/>
          </a:xfrm>
          <a:prstGeom prst="rect">
            <a:avLst/>
          </a:prstGeom>
        </p:spPr>
      </p:pic>
      <p:sp>
        <p:nvSpPr>
          <p:cNvPr id="288" name="TextShape 1"/>
          <p:cNvSpPr txBox="1"/>
          <p:nvPr/>
        </p:nvSpPr>
        <p:spPr>
          <a:xfrm>
            <a:off x="571680" y="121320"/>
            <a:ext cx="11861280" cy="2519640"/>
          </a:xfrm>
          <a:prstGeom prst="rect">
            <a:avLst/>
          </a:prstGeom>
        </p:spPr>
        <p:txBody>
          <a:bodyPr anchor="ctr" bIns="0" lIns="0" rIns="0" tIns="0" wrap="none"/>
          <a:p>
            <a:pPr algn="ctr"/>
            <a:r>
              <a:rPr lang="en-US"/>
              <a:t>Each M-Lab test is produced by one or more independent researchers</a:t>
            </a:r>
            <a:endParaRPr/>
          </a:p>
        </p:txBody>
      </p:sp>
      <p:sp>
        <p:nvSpPr>
          <p:cNvPr id="289" name="TextShape 2"/>
          <p:cNvSpPr txBox="1"/>
          <p:nvPr/>
        </p:nvSpPr>
        <p:spPr>
          <a:xfrm>
            <a:off x="650160" y="2282040"/>
            <a:ext cx="11443680" cy="5656320"/>
          </a:xfrm>
          <a:prstGeom prst="rect">
            <a:avLst/>
          </a:prstGeom>
        </p:spPr>
        <p:txBody>
          <a:bodyPr bIns="0" lIns="0" rIns="0" tIns="0" wrap="none"/>
          <a:p>
            <a:pPr algn="ctr"/>
            <a:r>
              <a:rPr lang="en-US" sz="3600">
                <a:solidFill>
                  <a:srgbClr val="747474"/>
                </a:solidFill>
                <a:latin typeface="Helvetica Neue Light"/>
                <a:ea typeface="Helvetica Neue Light"/>
                <a:hlinkClick r:id="rId2"/>
              </a:rPr>
              <a:t>http://www.measurementlab.net/tests</a:t>
            </a:r>
            <a:endParaRPr/>
          </a:p>
        </p:txBody>
      </p:sp>
      <p:sp>
        <p:nvSpPr>
          <p:cNvPr id="290" name="TextShape 3"/>
          <p:cNvSpPr txBox="1"/>
          <p:nvPr/>
        </p:nvSpPr>
        <p:spPr>
          <a:xfrm>
            <a:off x="680040" y="2231640"/>
            <a:ext cx="11861280" cy="3174480"/>
          </a:xfrm>
          <a:prstGeom prst="rect">
            <a:avLst/>
          </a:prstGeom>
        </p:spPr>
        <p:txBody>
          <a:bodyPr anchor="ctr" bIns="0" lIns="0" rIns="0" tIns="0" wrap="none"/>
          <a:p>
            <a:pPr algn="ctr">
              <a:buSzPct val="45000"/>
              <a:buFont typeface="StarSymbol"/>
              <a:buChar char=""/>
            </a:pPr>
            <a:r>
              <a:rPr lang="en-US">
                <a:hlinkClick r:id="rId3"/>
              </a:rPr>
              <a:t>NDT</a:t>
            </a:r>
            <a:r>
              <a:rPr lang="en-US"/>
              <a:t> – </a:t>
            </a:r>
            <a:r>
              <a:rPr lang="en-US">
                <a:hlinkClick r:id="rId4"/>
              </a:rPr>
              <a:t>Maintained by Internet 2</a:t>
            </a:r>
            <a:r>
              <a:rPr lang="en-US"/>
              <a:t>
</a:t>
            </a:r>
            <a:r>
              <a:rPr lang="en-US"/>
              <a:t> </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1" name="Methodology - How Data is Collected.png"/>
          <p:cNvPicPr/>
          <p:nvPr/>
        </p:nvPicPr>
        <p:blipFill>
          <a:blip r:embed="rId1"/>
          <a:stretch>
            <a:fillRect/>
          </a:stretch>
        </p:blipFill>
        <p:spPr>
          <a:xfrm>
            <a:off x="384120" y="0"/>
            <a:ext cx="12236400" cy="7543800"/>
          </a:xfrm>
          <a:prstGeom prst="rect">
            <a:avLst/>
          </a:prstGeom>
        </p:spPr>
      </p:pic>
      <p:sp>
        <p:nvSpPr>
          <p:cNvPr id="292"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How Measurement Lab Collects Information</a:t>
            </a:r>
            <a:endParaRPr/>
          </a:p>
        </p:txBody>
      </p:sp>
      <p:sp>
        <p:nvSpPr>
          <p:cNvPr id="293" name="TextShape 2"/>
          <p:cNvSpPr txBox="1"/>
          <p:nvPr/>
        </p:nvSpPr>
        <p:spPr>
          <a:xfrm>
            <a:off x="8352720" y="8326800"/>
            <a:ext cx="3764160" cy="1091520"/>
          </a:xfrm>
          <a:prstGeom prst="rect">
            <a:avLst/>
          </a:prstGeom>
        </p:spPr>
        <p:txBody>
          <a:bodyPr bIns="0" lIns="0" rIns="0" tIns="0"/>
          <a:p>
            <a:pPr algn="ctr">
              <a:lnSpc>
                <a:spcPct val="100000"/>
              </a:lnSpc>
            </a:pPr>
            <a:r>
              <a:rPr lang="en-US" sz="2600">
                <a:solidFill>
                  <a:srgbClr val="747474"/>
                </a:solidFill>
                <a:latin typeface="Helvetica Neue"/>
                <a:ea typeface="Helvetica Neue"/>
              </a:rPr>
              <a:t>Measurements From Everyone</a:t>
            </a:r>
            <a:endParaRPr/>
          </a:p>
        </p:txBody>
      </p:sp>
    </p:spTree>
  </p:cSld>
  <p:timing>
    <p:tnLst>
      <p:par>
        <p:cTn dur="indefinite" id="27" nodeType="tmRoot" restart="never">
          <p:childTnLst>
            <p:seq>
              <p:cTn id="28" nodeType="mainSeq">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TextShape 1"/>
          <p:cNvSpPr txBox="1"/>
          <p:nvPr/>
        </p:nvSpPr>
        <p:spPr>
          <a:xfrm>
            <a:off x="550080" y="323640"/>
            <a:ext cx="11861280" cy="3174480"/>
          </a:xfrm>
          <a:prstGeom prst="rect">
            <a:avLst/>
          </a:prstGeom>
        </p:spPr>
        <p:txBody>
          <a:bodyPr anchor="ctr" bIns="0" lIns="0" rIns="0" tIns="0"/>
          <a:p>
            <a:pPr algn="ctr"/>
            <a:r>
              <a:rPr lang="en-US" sz="4200">
                <a:solidFill>
                  <a:srgbClr val="000000"/>
                </a:solidFill>
                <a:latin typeface="Helvetica Neue Light"/>
                <a:ea typeface="Helvetica Neue Light"/>
              </a:rPr>
              <a:t>Overview of M-Lab NDT test data </a:t>
            </a:r>
            <a:r>
              <a:rPr lang="en-US" sz="4200">
                <a:solidFill>
                  <a:srgbClr val="000000"/>
                </a:solidFill>
                <a:latin typeface="Helvetica Neue Light"/>
                <a:ea typeface="Helvetica Neue Light"/>
              </a:rPr>
              <a:t>
</a:t>
            </a:r>
            <a:r>
              <a:rPr lang="en-US" sz="4200">
                <a:solidFill>
                  <a:srgbClr val="000000"/>
                </a:solidFill>
                <a:latin typeface="Helvetica Neue Light"/>
                <a:ea typeface="Helvetica Neue Light"/>
              </a:rPr>
              <a:t>(Thailand, 2015/01 – 2015/02)</a:t>
            </a:r>
            <a:endParaRPr/>
          </a:p>
        </p:txBody>
      </p:sp>
      <p:sp>
        <p:nvSpPr>
          <p:cNvPr id="295" name="TextShape 2"/>
          <p:cNvSpPr txBox="1"/>
          <p:nvPr/>
        </p:nvSpPr>
        <p:spPr>
          <a:xfrm>
            <a:off x="650160" y="2454120"/>
            <a:ext cx="11443680" cy="6608880"/>
          </a:xfrm>
          <a:prstGeom prst="rect">
            <a:avLst/>
          </a:prstGeom>
        </p:spPr>
        <p:txBody>
          <a:bodyPr anchor="ctr" bIns="0" lIns="0" rIns="0" tIns="0" wrap="none"/>
          <a:p>
            <a:pPr>
              <a:lnSpc>
                <a:spcPct val="150000"/>
              </a:lnSpc>
              <a:buSzPct val="84000"/>
              <a:buFont typeface="StarSymbol"/>
              <a:buChar char=""/>
            </a:pPr>
            <a:r>
              <a:rPr lang="en-US"/>
              <a:t>What variables are collected?</a:t>
            </a:r>
            <a:r>
              <a:rPr lang="en-US"/>
              <a:t>
</a:t>
            </a:r>
            <a:r>
              <a:rPr lang="en-US">
                <a:hlinkClick r:id="rId1"/>
              </a:rPr>
              <a:t>https://cloud.google.com/bigquery/docs/dataset-mlab</a:t>
            </a:r>
            <a:r>
              <a:rPr lang="en-US"/>
              <a:t> </a:t>
            </a:r>
            <a:endParaRPr/>
          </a:p>
          <a:p>
            <a:pPr>
              <a:lnSpc>
                <a:spcPct val="150000"/>
              </a:lnSpc>
              <a:buSzPct val="84000"/>
              <a:buFont typeface="StarSymbol"/>
              <a:buChar char=""/>
            </a:pPr>
            <a:r>
              <a:rPr lang="en-US"/>
              <a:t>Data that has been submitted in 2015 to date</a:t>
            </a:r>
            <a:r>
              <a:rPr lang="en-US"/>
              <a:t>
</a:t>
            </a:r>
            <a:r>
              <a:rPr lang="en-US">
                <a:hlinkClick r:id="rId2"/>
              </a:rPr>
              <a:t>M-Lab, NDT Tests, Thailand, 2015/01-02</a:t>
            </a:r>
            <a:r>
              <a:rPr lang="en-US"/>
              <a:t>
</a:t>
            </a:r>
            <a:r>
              <a:rPr lang="en-US">
                <a:hlinkClick r:id="rId3"/>
              </a:rPr>
              <a:t>Sample Map (in development)</a:t>
            </a:r>
            <a:endParaRPr/>
          </a:p>
          <a:p>
            <a:pPr>
              <a:lnSpc>
                <a:spcPct val="150000"/>
              </a:lnSpc>
              <a:buSzPct val="84000"/>
              <a:buFont typeface="StarSymbol"/>
              <a:buChar char=""/>
            </a:pPr>
            <a:r>
              <a:rPr lang="en-US"/>
              <a:t>Reporting Support</a:t>
            </a:r>
            <a:r>
              <a:rPr lang="en-US"/>
              <a:t>
</a:t>
            </a:r>
            <a:r>
              <a:rPr i="1" lang="en-US">
                <a:hlinkClick r:id="rId4"/>
              </a:rPr>
              <a:t>US Interconnection Study Methodology</a:t>
            </a:r>
            <a:r>
              <a:rPr lang="en-US"/>
              <a:t> </a:t>
            </a:r>
            <a:r>
              <a:rPr lang="en-US"/>
              <a:t>
</a:t>
            </a:r>
            <a:r>
              <a:rPr i="1" lang="en-US">
                <a:hlinkClick r:id="rId5"/>
              </a:rPr>
              <a:t>BigQueries used to generate Above Report</a:t>
            </a:r>
            <a:endParaRPr/>
          </a:p>
          <a:p>
            <a:pPr>
              <a:lnSpc>
                <a:spcPct val="150000"/>
              </a:lnSpc>
              <a:buSzPct val="84000"/>
              <a:buFont typeface="StarSymbol"/>
              <a:buChar char=""/>
            </a:pPr>
            <a:r>
              <a:rPr lang="en-US"/>
              <a:t>Report, Query, Research Support Documentation (DRAFT)</a:t>
            </a:r>
            <a:endParaRPr/>
          </a:p>
          <a:p>
            <a:pPr>
              <a:lnSpc>
                <a:spcPct val="150000"/>
              </a:lnSpc>
              <a:buSzPct val="84000"/>
              <a:buFont typeface="StarSymbol"/>
              <a:buChar char=""/>
            </a:pPr>
            <a:r>
              <a:rPr lang="en-US">
                <a:hlinkClick r:id="rId6"/>
              </a:rPr>
              <a:t>http://goo.gl/4htv2z</a:t>
            </a:r>
            <a:r>
              <a:rPr lang="en-US"/>
              <a:t> </a:t>
            </a:r>
            <a:endParaRPr/>
          </a:p>
        </p:txBody>
      </p:sp>
    </p:spTree>
  </p:cSld>
  <p:timing>
    <p:tnLst>
      <p:par>
        <p:cTn dur="indefinite" id="29" nodeType="tmRoot" restart="never">
          <p:childTnLst>
            <p:seq>
              <p:cTn id="30" nodeType="mainSeq">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TextShape 1"/>
          <p:cNvSpPr txBox="1"/>
          <p:nvPr/>
        </p:nvSpPr>
        <p:spPr>
          <a:xfrm>
            <a:off x="614880" y="648360"/>
            <a:ext cx="11861280" cy="3174480"/>
          </a:xfrm>
          <a:prstGeom prst="rect">
            <a:avLst/>
          </a:prstGeom>
        </p:spPr>
        <p:txBody>
          <a:bodyPr anchor="ctr" bIns="0" lIns="0" rIns="0" tIns="0"/>
          <a:p>
            <a:pPr algn="ctr">
              <a:lnSpc>
                <a:spcPct val="100000"/>
              </a:lnSpc>
            </a:pPr>
            <a:r>
              <a:rPr lang="en-US" sz="4200">
                <a:latin typeface="Helvetica Neue Light"/>
                <a:ea typeface="Helvetica Neue Light"/>
              </a:rPr>
              <a:t>Raw Data Access and Processed Data Extraction Tools</a:t>
            </a:r>
            <a:endParaRPr/>
          </a:p>
        </p:txBody>
      </p:sp>
      <p:sp>
        <p:nvSpPr>
          <p:cNvPr id="297" name="TextShape 2"/>
          <p:cNvSpPr txBox="1"/>
          <p:nvPr/>
        </p:nvSpPr>
        <p:spPr>
          <a:xfrm>
            <a:off x="1989720" y="4805640"/>
            <a:ext cx="9048240" cy="2336400"/>
          </a:xfrm>
          <a:prstGeom prst="rect">
            <a:avLst/>
          </a:prstGeom>
        </p:spPr>
        <p:txBody>
          <a:bodyPr anchor="ctr" bIns="0" lIns="0" rIns="0" tIns="0"/>
          <a:p>
            <a:pPr algn="ctr"/>
            <a:r>
              <a:rPr lang="en-US" sz="4200">
                <a:solidFill>
                  <a:srgbClr val="000000"/>
                </a:solidFill>
                <a:latin typeface="Helvetica Neue Light"/>
                <a:ea typeface="Helvetica Neue Light"/>
              </a:rPr>
              <a:t>Resources to run reports and also to support potential NBTC partners in the Thai academic community</a:t>
            </a:r>
            <a:endParaRPr/>
          </a:p>
        </p:txBody>
      </p:sp>
    </p:spTree>
  </p:cSld>
  <p:timing>
    <p:tnLst>
      <p:par>
        <p:cTn dur="indefinite" id="31" nodeType="tmRoot" restart="never">
          <p:childTnLst>
            <p:seq>
              <p:cTn id="32" nodeType="mainSeq">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8" name="Screen Shot 2015-01-12 at 9.21.56 PM.png"/>
          <p:cNvPicPr/>
          <p:nvPr/>
        </p:nvPicPr>
        <p:blipFill>
          <a:blip r:embed="rId1"/>
          <a:stretch>
            <a:fillRect/>
          </a:stretch>
        </p:blipFill>
        <p:spPr>
          <a:xfrm>
            <a:off x="0" y="0"/>
            <a:ext cx="13004280" cy="7594200"/>
          </a:xfrm>
          <a:prstGeom prst="rect">
            <a:avLst/>
          </a:prstGeom>
        </p:spPr>
      </p:pic>
      <p:sp>
        <p:nvSpPr>
          <p:cNvPr id="299"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Raw Data: BigQuery Web Access</a:t>
            </a:r>
            <a:endParaRPr/>
          </a:p>
        </p:txBody>
      </p:sp>
      <p:sp>
        <p:nvSpPr>
          <p:cNvPr id="300"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Structured Database Access</a:t>
            </a:r>
            <a:endParaRPr/>
          </a:p>
        </p:txBody>
      </p:sp>
    </p:spTree>
  </p:cSld>
  <p:timing>
    <p:tnLst>
      <p:par>
        <p:cTn dur="indefinite" id="33" nodeType="tmRoot" restart="never">
          <p:childTnLst>
            <p:seq>
              <p:cTn id="34" nodeType="mainSeq">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Raw Data: BigQuery Google Cloud SDK</a:t>
            </a:r>
            <a:endParaRPr/>
          </a:p>
        </p:txBody>
      </p:sp>
      <p:sp>
        <p:nvSpPr>
          <p:cNvPr id="302"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Structured Database Access</a:t>
            </a:r>
            <a:endParaRPr/>
          </a:p>
        </p:txBody>
      </p:sp>
      <p:pic>
        <p:nvPicPr>
          <p:cNvPr descr="" id="303" name=""/>
          <p:cNvPicPr/>
          <p:nvPr/>
        </p:nvPicPr>
        <p:blipFill>
          <a:blip r:embed="rId1"/>
          <a:stretch>
            <a:fillRect/>
          </a:stretch>
        </p:blipFill>
        <p:spPr>
          <a:xfrm>
            <a:off x="-8280" y="-5400"/>
            <a:ext cx="13039920" cy="6716160"/>
          </a:xfrm>
          <a:prstGeom prst="rect">
            <a:avLst/>
          </a:prstGeom>
        </p:spPr>
      </p:pic>
      <p:sp>
        <p:nvSpPr>
          <p:cNvPr id="304" name="TextShape 3"/>
          <p:cNvSpPr txBox="1"/>
          <p:nvPr/>
        </p:nvSpPr>
        <p:spPr>
          <a:xfrm>
            <a:off x="7129080" y="9154800"/>
            <a:ext cx="6299640" cy="769320"/>
          </a:xfrm>
          <a:prstGeom prst="rect">
            <a:avLst/>
          </a:prstGeom>
        </p:spPr>
        <p:txBody>
          <a:bodyPr bIns="0" lIns="0" rIns="0" tIns="0"/>
          <a:p>
            <a:pPr algn="ctr">
              <a:lnSpc>
                <a:spcPct val="100000"/>
              </a:lnSpc>
            </a:pPr>
            <a:r>
              <a:rPr lang="en-US" sz="2600">
                <a:solidFill>
                  <a:srgbClr val="747474"/>
                </a:solidFill>
                <a:latin typeface="Helvetica Neue"/>
                <a:ea typeface="Helvetica Neue"/>
                <a:hlinkClick r:id="rId2"/>
              </a:rPr>
              <a:t>http://cloud.google.com/sdk/</a:t>
            </a:r>
            <a:endParaRPr/>
          </a:p>
          <a:p>
            <a:pPr>
              <a:lnSpc>
                <a:spcPct val="100000"/>
              </a:lnSpc>
            </a:pPr>
            <a:endParaRPr/>
          </a:p>
        </p:txBody>
      </p:sp>
    </p:spTree>
  </p:cSld>
  <p:timing>
    <p:tnLst>
      <p:par>
        <p:cTn dur="indefinite" id="35" nodeType="tmRoot" restart="never">
          <p:childTnLst>
            <p:seq>
              <p:cTn id="36" nodeType="mainSeq">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571680" y="3289320"/>
            <a:ext cx="11861280" cy="3174480"/>
          </a:xfrm>
          <a:prstGeom prst="rect">
            <a:avLst/>
          </a:prstGeom>
        </p:spPr>
        <p:txBody>
          <a:bodyPr anchor="ctr" bIns="0" lIns="0" rIns="0" tIns="0"/>
          <a:p>
            <a:pPr algn="ctr">
              <a:lnSpc>
                <a:spcPct val="100000"/>
              </a:lnSpc>
            </a:pPr>
            <a:r>
              <a:rPr lang="en-US" sz="4200">
                <a:latin typeface="Helvetica Neue Light"/>
                <a:ea typeface="Helvetica Neue Light"/>
              </a:rPr>
              <a:t>Overview of Measurement Lab</a:t>
            </a:r>
            <a:endParaRPr/>
          </a:p>
        </p:txBody>
      </p:sp>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5" name="Screen Shot 2015-01-12 at 9.14.27 PM.png"/>
          <p:cNvPicPr/>
          <p:nvPr/>
        </p:nvPicPr>
        <p:blipFill>
          <a:blip r:embed="rId1"/>
          <a:stretch>
            <a:fillRect/>
          </a:stretch>
        </p:blipFill>
        <p:spPr>
          <a:xfrm>
            <a:off x="0" y="0"/>
            <a:ext cx="13004280" cy="7594200"/>
          </a:xfrm>
          <a:prstGeom prst="rect">
            <a:avLst/>
          </a:prstGeom>
        </p:spPr>
      </p:pic>
      <p:sp>
        <p:nvSpPr>
          <p:cNvPr id="306" name="TextShape 1"/>
          <p:cNvSpPr txBox="1"/>
          <p:nvPr/>
        </p:nvSpPr>
        <p:spPr>
          <a:xfrm>
            <a:off x="1138680" y="7836120"/>
            <a:ext cx="6099840" cy="1701360"/>
          </a:xfrm>
          <a:prstGeom prst="rect">
            <a:avLst/>
          </a:prstGeom>
        </p:spPr>
        <p:txBody>
          <a:bodyPr anchor="ctr" bIns="0" lIns="0" rIns="0" tIns="0"/>
          <a:p>
            <a:pPr algn="r">
              <a:lnSpc>
                <a:spcPct val="100000"/>
              </a:lnSpc>
            </a:pPr>
            <a:r>
              <a:rPr lang="en-US" sz="4200">
                <a:latin typeface="Helvetica Neue Light"/>
                <a:ea typeface="Helvetica Neue Light"/>
              </a:rPr>
              <a:t>Raw Data: Cloud Storage</a:t>
            </a:r>
            <a:endParaRPr/>
          </a:p>
        </p:txBody>
      </p:sp>
      <p:sp>
        <p:nvSpPr>
          <p:cNvPr id="307"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Raw Datafile Access</a:t>
            </a:r>
            <a:endParaRPr/>
          </a:p>
        </p:txBody>
      </p:sp>
    </p:spTree>
  </p:cSld>
  <p:timing>
    <p:tnLst>
      <p:par>
        <p:cTn dur="indefinite" id="37" nodeType="tmRoot" restart="never">
          <p:childTnLst>
            <p:seq>
              <p:cTn id="38" nodeType="mainSeq">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TextShape 1"/>
          <p:cNvSpPr txBox="1"/>
          <p:nvPr/>
        </p:nvSpPr>
        <p:spPr>
          <a:xfrm>
            <a:off x="571680" y="3289320"/>
            <a:ext cx="11464560" cy="3174480"/>
          </a:xfrm>
          <a:prstGeom prst="rect">
            <a:avLst/>
          </a:prstGeom>
        </p:spPr>
        <p:txBody>
          <a:bodyPr anchor="ctr" bIns="0" lIns="0" rIns="0" tIns="0"/>
          <a:p>
            <a:pPr algn="ctr">
              <a:lnSpc>
                <a:spcPct val="100000"/>
              </a:lnSpc>
            </a:pPr>
            <a:r>
              <a:rPr lang="en-US" sz="4200">
                <a:latin typeface="Helvetica Neue Light"/>
                <a:ea typeface="Helvetica Neue Light"/>
              </a:rPr>
              <a:t>How Other National Regulators are Using M-Lab Data</a:t>
            </a:r>
            <a:r>
              <a:rPr lang="en-US" sz="4200">
                <a:latin typeface="Helvetica Neue Light"/>
                <a:ea typeface="Helvetica Neue Light"/>
              </a:rPr>
              <a:t>
</a:t>
            </a:r>
            <a:r>
              <a:rPr lang="en-US" sz="4200">
                <a:latin typeface="Helvetica Neue Light"/>
                <a:ea typeface="Helvetica Neue Light"/>
              </a:rPr>
              <a:t>
</a:t>
            </a:r>
            <a:r>
              <a:rPr lang="en-US" sz="4200">
                <a:solidFill>
                  <a:srgbClr val="747474"/>
                </a:solidFill>
                <a:latin typeface="Helvetica Neue Light"/>
                <a:ea typeface="Helvetica Neue Light"/>
              </a:rPr>
              <a:t>Potential Futures for NBTC</a:t>
            </a:r>
            <a:endParaRPr/>
          </a:p>
        </p:txBody>
      </p:sp>
    </p:spTree>
  </p:cSld>
  <p:timing>
    <p:tnLst>
      <p:par>
        <p:cTn dur="indefinite" id="39" nodeType="tmRoot" restart="never">
          <p:childTnLst>
            <p:seq>
              <p:cTn id="40" nodeType="mainSeq">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TextShape 1"/>
          <p:cNvSpPr txBox="1"/>
          <p:nvPr/>
        </p:nvSpPr>
        <p:spPr>
          <a:xfrm>
            <a:off x="550080" y="323640"/>
            <a:ext cx="11861280" cy="1689840"/>
          </a:xfrm>
          <a:prstGeom prst="rect">
            <a:avLst/>
          </a:prstGeom>
        </p:spPr>
        <p:txBody>
          <a:bodyPr anchor="ctr" bIns="0" lIns="0" rIns="0" tIns="0"/>
          <a:p>
            <a:pPr algn="ctr"/>
            <a:r>
              <a:rPr lang="en-US" sz="4200">
                <a:solidFill>
                  <a:srgbClr val="000000"/>
                </a:solidFill>
                <a:latin typeface="Helvetica Neue Light"/>
                <a:ea typeface="Helvetica Neue Light"/>
              </a:rPr>
              <a:t>National Regulators and Others Using M-Lab</a:t>
            </a:r>
            <a:endParaRPr/>
          </a:p>
        </p:txBody>
      </p:sp>
      <p:sp>
        <p:nvSpPr>
          <p:cNvPr id="310" name="TextShape 2"/>
          <p:cNvSpPr txBox="1"/>
          <p:nvPr/>
        </p:nvSpPr>
        <p:spPr>
          <a:xfrm>
            <a:off x="550080" y="2003040"/>
            <a:ext cx="11443680" cy="3744000"/>
          </a:xfrm>
          <a:prstGeom prst="rect">
            <a:avLst/>
          </a:prstGeom>
        </p:spPr>
        <p:txBody>
          <a:bodyPr anchor="ctr" bIns="0" lIns="0" rIns="0" tIns="0" wrap="none"/>
          <a:p>
            <a:pPr>
              <a:lnSpc>
                <a:spcPct val="150000"/>
              </a:lnSpc>
              <a:buSzPct val="76000"/>
              <a:buFont typeface="StarSymbol"/>
              <a:buChar char=""/>
            </a:pPr>
            <a:r>
              <a:rPr lang="en-US"/>
              <a:t>United States</a:t>
            </a:r>
            <a:r>
              <a:rPr lang="en-US"/>
              <a:t>	</a:t>
            </a:r>
            <a:r>
              <a:rPr lang="en-US" sz="2600">
                <a:hlinkClick r:id="rId1"/>
              </a:rPr>
              <a:t>http://www.fcc.gov/reports/measuring-broadband-america-2014</a:t>
            </a:r>
            <a:endParaRPr/>
          </a:p>
          <a:p>
            <a:pPr>
              <a:lnSpc>
                <a:spcPct val="150000"/>
              </a:lnSpc>
              <a:buSzPct val="76000"/>
              <a:buFont typeface="StarSymbol"/>
              <a:buChar char=""/>
            </a:pPr>
            <a:r>
              <a:rPr lang="en-US"/>
              <a:t>Greece</a:t>
            </a:r>
            <a:r>
              <a:rPr lang="en-US"/>
              <a:t>	</a:t>
            </a:r>
            <a:r>
              <a:rPr lang="en-US"/>
              <a:t>	</a:t>
            </a:r>
            <a:r>
              <a:rPr lang="en-US"/>
              <a:t>	</a:t>
            </a:r>
            <a:r>
              <a:rPr lang="en-US"/>
              <a:t>	</a:t>
            </a:r>
            <a:r>
              <a:rPr lang="en-US">
                <a:hlinkClick r:id="rId2"/>
              </a:rPr>
              <a:t>http://hyperiontest.gr/</a:t>
            </a:r>
            <a:r>
              <a:rPr lang="en-US"/>
              <a:t> </a:t>
            </a:r>
            <a:endParaRPr/>
          </a:p>
          <a:p>
            <a:pPr>
              <a:lnSpc>
                <a:spcPct val="150000"/>
              </a:lnSpc>
              <a:buSzPct val="76000"/>
              <a:buFont typeface="StarSymbol"/>
              <a:buChar char=""/>
            </a:pPr>
            <a:r>
              <a:rPr lang="en-US"/>
              <a:t>Austria</a:t>
            </a:r>
            <a:r>
              <a:rPr lang="en-US"/>
              <a:t>	</a:t>
            </a:r>
            <a:r>
              <a:rPr lang="en-US"/>
              <a:t>	</a:t>
            </a:r>
            <a:r>
              <a:rPr lang="en-US"/>
              <a:t>	</a:t>
            </a:r>
            <a:r>
              <a:rPr lang="en-US"/>
              <a:t>	</a:t>
            </a:r>
            <a:r>
              <a:rPr lang="en-US">
                <a:hlinkClick r:id="rId3"/>
              </a:rPr>
              <a:t>https://www.netztest.at/en/Karte</a:t>
            </a:r>
            <a:r>
              <a:rPr lang="en-US"/>
              <a:t> </a:t>
            </a:r>
            <a:endParaRPr/>
          </a:p>
          <a:p>
            <a:pPr>
              <a:lnSpc>
                <a:spcPct val="150000"/>
              </a:lnSpc>
              <a:buSzPct val="76000"/>
              <a:buFont typeface="StarSymbol"/>
              <a:buChar char=""/>
            </a:pPr>
            <a:r>
              <a:rPr lang="en-US"/>
              <a:t>New Zealand</a:t>
            </a:r>
            <a:r>
              <a:rPr lang="en-US"/>
              <a:t>	</a:t>
            </a:r>
            <a:r>
              <a:rPr lang="en-US"/>
              <a:t>	</a:t>
            </a:r>
            <a:r>
              <a:rPr lang="en-US">
                <a:hlinkClick r:id="rId4"/>
              </a:rPr>
              <a:t>http://nzbt.org.nz/</a:t>
            </a:r>
            <a:r>
              <a:rPr lang="en-US"/>
              <a:t> </a:t>
            </a:r>
            <a:endParaRPr/>
          </a:p>
          <a:p>
            <a:pPr>
              <a:lnSpc>
                <a:spcPct val="150000"/>
              </a:lnSpc>
              <a:buSzPct val="76000"/>
              <a:buFont typeface="StarSymbol"/>
              <a:buChar char=""/>
            </a:pPr>
            <a:r>
              <a:rPr lang="en-US"/>
              <a:t>Canada</a:t>
            </a:r>
            <a:r>
              <a:rPr lang="en-US"/>
              <a:t>	</a:t>
            </a:r>
            <a:r>
              <a:rPr lang="en-US"/>
              <a:t>	</a:t>
            </a:r>
            <a:r>
              <a:rPr lang="en-US"/>
              <a:t>	</a:t>
            </a:r>
            <a:r>
              <a:rPr lang="en-US"/>
              <a:t>	</a:t>
            </a:r>
            <a:r>
              <a:rPr lang="en-US">
                <a:hlinkClick r:id="rId5"/>
              </a:rPr>
              <a:t>http://204.101.134.249/static/index.html</a:t>
            </a:r>
            <a:r>
              <a:rPr lang="en-US"/>
              <a:t> </a:t>
            </a:r>
            <a:endParaRPr/>
          </a:p>
        </p:txBody>
      </p:sp>
    </p:spTree>
  </p:cSld>
  <p:timing>
    <p:tnLst>
      <p:par>
        <p:cTn dur="indefinite" id="41" nodeType="tmRoot" restart="never">
          <p:childTnLst>
            <p:seq>
              <p:cTn id="42" nodeType="mainSeq">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TextShape 1"/>
          <p:cNvSpPr txBox="1"/>
          <p:nvPr/>
        </p:nvSpPr>
        <p:spPr>
          <a:xfrm>
            <a:off x="463320" y="279360"/>
            <a:ext cx="11861280" cy="1596600"/>
          </a:xfrm>
          <a:prstGeom prst="rect">
            <a:avLst/>
          </a:prstGeom>
        </p:spPr>
        <p:txBody>
          <a:bodyPr anchor="ctr" bIns="0" lIns="0" rIns="0" tIns="0" wrap="none"/>
          <a:p>
            <a:pPr algn="ctr"/>
            <a:r>
              <a:rPr lang="en-US"/>
              <a:t>United States (FCC) - http://www.fcc.gov/reports/measuring-broadband-america-2014</a:t>
            </a:r>
            <a:endParaRPr/>
          </a:p>
        </p:txBody>
      </p:sp>
      <p:pic>
        <p:nvPicPr>
          <p:cNvPr descr="" id="312" name=""/>
          <p:cNvPicPr/>
          <p:nvPr/>
        </p:nvPicPr>
        <p:blipFill>
          <a:blip r:embed="rId1"/>
          <a:stretch>
            <a:fillRect/>
          </a:stretch>
        </p:blipFill>
        <p:spPr>
          <a:xfrm>
            <a:off x="800280" y="2174760"/>
            <a:ext cx="11343960" cy="6171840"/>
          </a:xfrm>
          <a:prstGeom prst="rect">
            <a:avLst/>
          </a:prstGeom>
        </p:spPr>
      </p:pic>
    </p:spTree>
  </p:cSld>
  <p:timing>
    <p:tnLst>
      <p:par>
        <p:cTn dur="indefinite" id="43" nodeType="tmRoot" restart="never">
          <p:childTnLst>
            <p:seq>
              <p:cTn id="44" nodeType="mainSeq">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TextShape 1"/>
          <p:cNvSpPr txBox="1"/>
          <p:nvPr/>
        </p:nvSpPr>
        <p:spPr>
          <a:xfrm>
            <a:off x="463320" y="150480"/>
            <a:ext cx="11861280" cy="1062000"/>
          </a:xfrm>
          <a:prstGeom prst="rect">
            <a:avLst/>
          </a:prstGeom>
        </p:spPr>
        <p:txBody>
          <a:bodyPr anchor="ctr" bIns="0" lIns="0" rIns="0" tIns="0" wrap="none"/>
          <a:p>
            <a:pPr algn="ctr"/>
            <a:r>
              <a:rPr lang="en-US"/>
              <a:t>Greece - http://hyperiontest.gr/</a:t>
            </a:r>
            <a:endParaRPr/>
          </a:p>
        </p:txBody>
      </p:sp>
      <p:pic>
        <p:nvPicPr>
          <p:cNvPr descr="" id="314" name=""/>
          <p:cNvPicPr/>
          <p:nvPr/>
        </p:nvPicPr>
        <p:blipFill>
          <a:blip r:embed="rId1"/>
          <a:stretch>
            <a:fillRect/>
          </a:stretch>
        </p:blipFill>
        <p:spPr>
          <a:xfrm>
            <a:off x="740160" y="2259720"/>
            <a:ext cx="11248560" cy="5829120"/>
          </a:xfrm>
          <a:prstGeom prst="rect">
            <a:avLst/>
          </a:prstGeom>
        </p:spPr>
      </p:pic>
    </p:spTree>
  </p:cSld>
  <p:timing>
    <p:tnLst>
      <p:par>
        <p:cTn dur="indefinite" id="45" nodeType="tmRoot" restart="never">
          <p:childTnLst>
            <p:seq>
              <p:cTn id="46" nodeType="mainSeq">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TextShape 1"/>
          <p:cNvSpPr txBox="1"/>
          <p:nvPr/>
        </p:nvSpPr>
        <p:spPr>
          <a:xfrm>
            <a:off x="463320" y="150480"/>
            <a:ext cx="11861280" cy="1062000"/>
          </a:xfrm>
          <a:prstGeom prst="rect">
            <a:avLst/>
          </a:prstGeom>
        </p:spPr>
        <p:txBody>
          <a:bodyPr anchor="ctr" bIns="0" lIns="0" rIns="0" tIns="0" wrap="none"/>
          <a:p>
            <a:pPr algn="ctr"/>
            <a:r>
              <a:rPr lang="en-US"/>
              <a:t>Austria - https://www.netztest.at/en/Karte</a:t>
            </a:r>
            <a:endParaRPr/>
          </a:p>
        </p:txBody>
      </p:sp>
      <p:pic>
        <p:nvPicPr>
          <p:cNvPr descr="" id="316" name=""/>
          <p:cNvPicPr/>
          <p:nvPr/>
        </p:nvPicPr>
        <p:blipFill>
          <a:blip r:embed="rId1"/>
          <a:stretch>
            <a:fillRect/>
          </a:stretch>
        </p:blipFill>
        <p:spPr>
          <a:xfrm>
            <a:off x="555840" y="2030040"/>
            <a:ext cx="11963160" cy="6114600"/>
          </a:xfrm>
          <a:prstGeom prst="rect">
            <a:avLst/>
          </a:prstGeom>
        </p:spPr>
      </p:pic>
    </p:spTree>
  </p:cSld>
  <p:timing>
    <p:tnLst>
      <p:par>
        <p:cTn dur="indefinite" id="47" nodeType="tmRoot" restart="never">
          <p:childTnLst>
            <p:seq>
              <p:cTn id="48" nodeType="mainSeq">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TextShape 1"/>
          <p:cNvSpPr txBox="1"/>
          <p:nvPr/>
        </p:nvSpPr>
        <p:spPr>
          <a:xfrm>
            <a:off x="463320" y="150480"/>
            <a:ext cx="11861280" cy="1062000"/>
          </a:xfrm>
          <a:prstGeom prst="rect">
            <a:avLst/>
          </a:prstGeom>
        </p:spPr>
        <p:txBody>
          <a:bodyPr anchor="ctr" bIns="0" lIns="0" rIns="0" tIns="0" wrap="none"/>
          <a:p>
            <a:pPr algn="ctr"/>
            <a:r>
              <a:rPr lang="en-US"/>
              <a:t>New Zealand - http://nzbt.org.nz/</a:t>
            </a:r>
            <a:endParaRPr/>
          </a:p>
        </p:txBody>
      </p:sp>
      <p:pic>
        <p:nvPicPr>
          <p:cNvPr descr="" id="318" name=""/>
          <p:cNvPicPr/>
          <p:nvPr/>
        </p:nvPicPr>
        <p:blipFill>
          <a:blip r:embed="rId1"/>
          <a:stretch>
            <a:fillRect/>
          </a:stretch>
        </p:blipFill>
        <p:spPr>
          <a:xfrm>
            <a:off x="1155240" y="2553120"/>
            <a:ext cx="11067840" cy="5847840"/>
          </a:xfrm>
          <a:prstGeom prst="rect">
            <a:avLst/>
          </a:prstGeom>
        </p:spPr>
      </p:pic>
    </p:spTree>
  </p:cSld>
  <p:timing>
    <p:tnLst>
      <p:par>
        <p:cTn dur="indefinite" id="49" nodeType="tmRoot" restart="never">
          <p:childTnLst>
            <p:seq>
              <p:cTn id="50" nodeType="mainSeq">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TextShape 1"/>
          <p:cNvSpPr txBox="1"/>
          <p:nvPr/>
        </p:nvSpPr>
        <p:spPr>
          <a:xfrm>
            <a:off x="463320" y="150480"/>
            <a:ext cx="11861280" cy="1062000"/>
          </a:xfrm>
          <a:prstGeom prst="rect">
            <a:avLst/>
          </a:prstGeom>
        </p:spPr>
        <p:txBody>
          <a:bodyPr anchor="ctr" bIns="0" lIns="0" rIns="0" tIns="0" wrap="none"/>
          <a:p>
            <a:pPr algn="ctr"/>
            <a:r>
              <a:rPr lang="en-US"/>
              <a:t>Canada - http://204.101.134.249/static/index.html</a:t>
            </a:r>
            <a:endParaRPr/>
          </a:p>
        </p:txBody>
      </p:sp>
      <p:pic>
        <p:nvPicPr>
          <p:cNvPr descr="" id="320" name=""/>
          <p:cNvPicPr/>
          <p:nvPr/>
        </p:nvPicPr>
        <p:blipFill>
          <a:blip r:embed="rId1"/>
          <a:stretch>
            <a:fillRect/>
          </a:stretch>
        </p:blipFill>
        <p:spPr>
          <a:xfrm>
            <a:off x="647280" y="2176920"/>
            <a:ext cx="11477160" cy="6124320"/>
          </a:xfrm>
          <a:prstGeom prst="rect">
            <a:avLst/>
          </a:prstGeom>
        </p:spPr>
      </p:pic>
    </p:spTree>
  </p:cSld>
  <p:timing>
    <p:tnLst>
      <p:par>
        <p:cTn dur="indefinite" id="51" nodeType="tmRoot" restart="never">
          <p:childTnLst>
            <p:seq>
              <p:cTn id="52" nodeType="mainSeq">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TextShape 1"/>
          <p:cNvSpPr txBox="1"/>
          <p:nvPr/>
        </p:nvSpPr>
        <p:spPr>
          <a:xfrm>
            <a:off x="571680" y="3289320"/>
            <a:ext cx="11464560" cy="3174480"/>
          </a:xfrm>
          <a:prstGeom prst="rect">
            <a:avLst/>
          </a:prstGeom>
        </p:spPr>
        <p:txBody>
          <a:bodyPr anchor="ctr" bIns="0" lIns="0" rIns="0" tIns="0"/>
          <a:p>
            <a:pPr algn="ctr">
              <a:lnSpc>
                <a:spcPct val="100000"/>
              </a:lnSpc>
            </a:pPr>
            <a:r>
              <a:rPr lang="en-US" sz="4200">
                <a:latin typeface="Helvetica Neue Light"/>
                <a:ea typeface="Helvetica Neue Light"/>
              </a:rPr>
              <a:t>M-Lab Tools in Development</a:t>
            </a:r>
            <a:r>
              <a:rPr lang="en-US" sz="4200">
                <a:latin typeface="Helvetica Neue Light"/>
                <a:ea typeface="Helvetica Neue Light"/>
              </a:rPr>
              <a:t>
</a:t>
            </a:r>
            <a:r>
              <a:rPr lang="en-US" sz="4200">
                <a:latin typeface="Helvetica Neue Light"/>
                <a:ea typeface="Helvetica Neue Light"/>
              </a:rPr>
              <a:t>
</a:t>
            </a:r>
            <a:r>
              <a:rPr lang="en-US" sz="4200">
                <a:latin typeface="Helvetica Neue Light"/>
                <a:ea typeface="Helvetica Neue Light"/>
              </a:rPr>
              <a:t>Enabling Easier Reports, Visualizations, APIs, Automation</a:t>
            </a:r>
            <a:endParaRPr/>
          </a:p>
        </p:txBody>
      </p:sp>
    </p:spTree>
  </p:cSld>
  <p:timing>
    <p:tnLst>
      <p:par>
        <p:cTn dur="indefinite" id="53" nodeType="tmRoot" restart="never">
          <p:childTnLst>
            <p:seq>
              <p:cTn id="54" nodeType="mainSeq">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TextShape 1"/>
          <p:cNvSpPr txBox="1"/>
          <p:nvPr/>
        </p:nvSpPr>
        <p:spPr>
          <a:xfrm>
            <a:off x="550080" y="323640"/>
            <a:ext cx="11861280" cy="1689840"/>
          </a:xfrm>
          <a:prstGeom prst="rect">
            <a:avLst/>
          </a:prstGeom>
        </p:spPr>
        <p:txBody>
          <a:bodyPr anchor="ctr" bIns="0" lIns="0" rIns="0" tIns="0"/>
          <a:p>
            <a:pPr algn="ctr"/>
            <a:r>
              <a:rPr lang="en-US" sz="4200">
                <a:solidFill>
                  <a:srgbClr val="000000"/>
                </a:solidFill>
                <a:latin typeface="Helvetica Neue Light"/>
                <a:ea typeface="Helvetica Neue Light"/>
              </a:rPr>
              <a:t>In Development: M-Lab Integration Toolkit</a:t>
            </a:r>
            <a:endParaRPr/>
          </a:p>
        </p:txBody>
      </p:sp>
      <p:sp>
        <p:nvSpPr>
          <p:cNvPr id="323" name="TextShape 2"/>
          <p:cNvSpPr txBox="1"/>
          <p:nvPr/>
        </p:nvSpPr>
        <p:spPr>
          <a:xfrm>
            <a:off x="550080" y="2044080"/>
            <a:ext cx="12200400" cy="7064640"/>
          </a:xfrm>
          <a:prstGeom prst="rect">
            <a:avLst/>
          </a:prstGeom>
        </p:spPr>
        <p:txBody>
          <a:bodyPr anchor="ctr" bIns="0" lIns="0" rIns="0" tIns="0" wrap="none"/>
          <a:p>
            <a:pPr>
              <a:buSzPct val="65000"/>
              <a:buFont typeface="StarSymbol"/>
              <a:buChar char=""/>
            </a:pPr>
            <a:r>
              <a:rPr lang="en-US"/>
              <a:t>Prototyping easy to integrate solutions for Regulators:</a:t>
            </a:r>
            <a:endParaRPr/>
          </a:p>
          <a:p>
            <a:pPr>
              <a:buSzPct val="65000"/>
              <a:buFont typeface="StarSymbol"/>
              <a:buChar char=""/>
            </a:pPr>
            <a:endParaRPr/>
          </a:p>
          <a:p>
            <a:pPr>
              <a:lnSpc>
                <a:spcPct val="150000"/>
              </a:lnSpc>
              <a:buSzPct val="65000"/>
              <a:buFont typeface="StarSymbol"/>
              <a:buChar char=""/>
            </a:pPr>
            <a:r>
              <a:rPr lang="en-US"/>
              <a:t> </a:t>
            </a:r>
            <a:r>
              <a:rPr lang="en-US"/>
              <a:t>Sample US Map: </a:t>
            </a:r>
            <a:r>
              <a:rPr lang="en-US"/>
              <a:t>	</a:t>
            </a:r>
            <a:r>
              <a:rPr lang="en-US"/>
              <a:t>	</a:t>
            </a:r>
            <a:r>
              <a:rPr lang="en-US">
                <a:hlinkClick r:id="rId1"/>
              </a:rPr>
              <a:t>http://files.opentechinstitute.org/~kinkade/leaflet/mlab.html</a:t>
            </a:r>
            <a:r>
              <a:rPr lang="en-US"/>
              <a:t> </a:t>
            </a:r>
            <a:endParaRPr/>
          </a:p>
          <a:p>
            <a:pPr>
              <a:lnSpc>
                <a:spcPct val="150000"/>
              </a:lnSpc>
              <a:buSzPct val="65000"/>
              <a:buFont typeface="StarSymbol"/>
              <a:buChar char=""/>
            </a:pPr>
            <a:r>
              <a:rPr lang="en-US"/>
              <a:t> </a:t>
            </a:r>
            <a:r>
              <a:rPr lang="en-US"/>
              <a:t>Sample Thailand Map: </a:t>
            </a:r>
            <a:r>
              <a:rPr lang="en-US">
                <a:hlinkClick r:id="rId2"/>
              </a:rPr>
              <a:t>http://files.opentechinstitute.org/~critzo/mlab/collab/nbtc/mlab.html</a:t>
            </a:r>
            <a:endParaRPr/>
          </a:p>
          <a:p>
            <a:pPr>
              <a:lnSpc>
                <a:spcPct val="150000"/>
              </a:lnSpc>
              <a:buSzPct val="65000"/>
              <a:buFont typeface="StarSymbol"/>
              <a:buChar char=""/>
            </a:pPr>
            <a:r>
              <a:rPr lang="en-US"/>
              <a:t>NDT test:</a:t>
            </a:r>
            <a:r>
              <a:rPr lang="en-US"/>
              <a:t>	</a:t>
            </a:r>
            <a:r>
              <a:rPr lang="en-US">
                <a:hlinkClick r:id="rId3"/>
              </a:rPr>
              <a:t>http://files.opentechinstitute.org/~kinkade/ndt_js/</a:t>
            </a:r>
            <a:r>
              <a:rPr lang="en-US"/>
              <a:t> </a:t>
            </a:r>
            <a:endParaRPr/>
          </a:p>
          <a:p>
            <a:pPr>
              <a:lnSpc>
                <a:spcPct val="150000"/>
              </a:lnSpc>
              <a:buSzPct val="65000"/>
              <a:buFont typeface="StarSymbol"/>
              <a:buChar char=""/>
            </a:pPr>
            <a:r>
              <a:rPr lang="en-US"/>
              <a:t>M-Lab Observatory – a strong visualization of M-Lab data</a:t>
            </a:r>
            <a:r>
              <a:rPr lang="en-US"/>
              <a:t>
</a:t>
            </a:r>
            <a:r>
              <a:rPr lang="en-US">
                <a:hlinkClick r:id="rId4"/>
              </a:rPr>
              <a:t>http://measurementlab.net/observatory</a:t>
            </a:r>
            <a:r>
              <a:rPr lang="en-US"/>
              <a:t> </a:t>
            </a:r>
            <a:endParaRPr/>
          </a:p>
          <a:p>
            <a:pPr>
              <a:lnSpc>
                <a:spcPct val="150000"/>
              </a:lnSpc>
              <a:buSzPct val="65000"/>
              <a:buFont typeface="StarSymbol"/>
              <a:buChar char=""/>
            </a:pPr>
            <a:r>
              <a:rPr lang="en-US"/>
              <a:t>Additional software tools to support easier data access </a:t>
            </a:r>
            <a:r>
              <a:rPr lang="en-US"/>
              <a:t>
</a:t>
            </a:r>
            <a:r>
              <a:rPr lang="en-US"/>
              <a:t>(M-Lab Telescope, C/C++ Libraries, WebSockets support)</a:t>
            </a:r>
            <a:endParaRPr/>
          </a:p>
        </p:txBody>
      </p:sp>
    </p:spTree>
  </p:cSld>
  <p:timing>
    <p:tnLst>
      <p:par>
        <p:cTn dur="indefinite" id="55" nodeType="tmRoot" restart="never">
          <p:childTnLst>
            <p:seq>
              <p:cTn id="56" nodeType="mainSeq">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8" name="Screen Shot 2015-01-12 at 9.34.17 PM.png"/>
          <p:cNvPicPr/>
          <p:nvPr/>
        </p:nvPicPr>
        <p:blipFill>
          <a:blip r:embed="rId1"/>
          <a:stretch>
            <a:fillRect/>
          </a:stretch>
        </p:blipFill>
        <p:spPr>
          <a:xfrm>
            <a:off x="0" y="0"/>
            <a:ext cx="13004280" cy="7594200"/>
          </a:xfrm>
          <a:prstGeom prst="rect">
            <a:avLst/>
          </a:prstGeom>
        </p:spPr>
      </p:pic>
      <p:sp>
        <p:nvSpPr>
          <p:cNvPr id="259"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0" name="TextShape 2"/>
          <p:cNvSpPr txBox="1"/>
          <p:nvPr/>
        </p:nvSpPr>
        <p:spPr>
          <a:xfrm>
            <a:off x="8321040" y="8229600"/>
            <a:ext cx="3749040" cy="1005840"/>
          </a:xfrm>
          <a:prstGeom prst="rect">
            <a:avLst/>
          </a:prstGeom>
        </p:spPr>
        <p:txBody>
          <a:bodyPr bIns="0" lIns="0" rIns="0" tIns="0"/>
          <a:p>
            <a:pPr algn="ctr">
              <a:lnSpc>
                <a:spcPct val="100000"/>
              </a:lnSpc>
            </a:pPr>
            <a:r>
              <a:rPr lang="en-US" sz="2079">
                <a:solidFill>
                  <a:srgbClr val="747474"/>
                </a:solidFill>
                <a:latin typeface="Helvetica Neue"/>
                <a:ea typeface="Helvetica Neue"/>
              </a:rPr>
              <a:t>Servers on Every Continent and Growing</a:t>
            </a:r>
            <a:endParaRPr/>
          </a:p>
        </p:txBody>
      </p:sp>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TextShape 1"/>
          <p:cNvSpPr txBox="1"/>
          <p:nvPr/>
        </p:nvSpPr>
        <p:spPr>
          <a:xfrm>
            <a:off x="225360" y="3507840"/>
            <a:ext cx="11861280" cy="1224720"/>
          </a:xfrm>
          <a:prstGeom prst="rect">
            <a:avLst/>
          </a:prstGeom>
        </p:spPr>
        <p:txBody>
          <a:bodyPr anchor="ctr" bIns="0" lIns="0" rIns="0" tIns="0" wrap="none"/>
          <a:p>
            <a:r>
              <a:rPr lang="en-US"/>
              <a:t>Sample Embeddable Map, United States </a:t>
            </a:r>
            <a:endParaRPr/>
          </a:p>
        </p:txBody>
      </p:sp>
      <p:pic>
        <p:nvPicPr>
          <p:cNvPr descr="" id="325" name=""/>
          <p:cNvPicPr/>
          <p:nvPr/>
        </p:nvPicPr>
        <p:blipFill>
          <a:blip r:embed="rId1"/>
          <a:stretch>
            <a:fillRect/>
          </a:stretch>
        </p:blipFill>
        <p:spPr>
          <a:xfrm>
            <a:off x="-6840" y="8640"/>
            <a:ext cx="13001400" cy="3981240"/>
          </a:xfrm>
          <a:prstGeom prst="rect">
            <a:avLst/>
          </a:prstGeom>
        </p:spPr>
      </p:pic>
      <p:sp>
        <p:nvSpPr>
          <p:cNvPr id="326" name="TextShape 2"/>
          <p:cNvSpPr txBox="1"/>
          <p:nvPr/>
        </p:nvSpPr>
        <p:spPr>
          <a:xfrm>
            <a:off x="7122240" y="7440120"/>
            <a:ext cx="5440680" cy="1652040"/>
          </a:xfrm>
          <a:prstGeom prst="rect">
            <a:avLst/>
          </a:prstGeom>
        </p:spPr>
        <p:txBody>
          <a:bodyPr anchor="ctr" bIns="0" lIns="0" rIns="0" tIns="0" wrap="none"/>
          <a:p>
            <a:pPr algn="ctr"/>
            <a:r>
              <a:rPr lang="en-US" sz="2800"/>
              <a:t>NOTE: Many regions may not yet have sufficient test volume to be able to produce authoritative maps</a:t>
            </a:r>
            <a:endParaRPr/>
          </a:p>
        </p:txBody>
      </p:sp>
      <p:pic>
        <p:nvPicPr>
          <p:cNvPr descr="" id="327" name=""/>
          <p:cNvPicPr/>
          <p:nvPr/>
        </p:nvPicPr>
        <p:blipFill>
          <a:blip r:embed="rId2"/>
          <a:stretch>
            <a:fillRect/>
          </a:stretch>
        </p:blipFill>
        <p:spPr>
          <a:xfrm>
            <a:off x="224640" y="4739040"/>
            <a:ext cx="6330240" cy="4872600"/>
          </a:xfrm>
          <a:prstGeom prst="rect">
            <a:avLst/>
          </a:prstGeom>
        </p:spPr>
      </p:pic>
      <p:sp>
        <p:nvSpPr>
          <p:cNvPr id="328" name="TextShape 3"/>
          <p:cNvSpPr txBox="1"/>
          <p:nvPr/>
        </p:nvSpPr>
        <p:spPr>
          <a:xfrm>
            <a:off x="6531120" y="4803840"/>
            <a:ext cx="5375880" cy="1224720"/>
          </a:xfrm>
          <a:prstGeom prst="rect">
            <a:avLst/>
          </a:prstGeom>
        </p:spPr>
        <p:txBody>
          <a:bodyPr anchor="ctr" bIns="0" lIns="0" rIns="0" tIns="0" wrap="none"/>
          <a:p>
            <a:r>
              <a:rPr lang="en-US"/>
              <a:t>Sample Embeddable Map, Thailand </a:t>
            </a:r>
            <a:endParaRPr/>
          </a:p>
        </p:txBody>
      </p:sp>
    </p:spTree>
  </p:cSld>
  <p:timing>
    <p:tnLst>
      <p:par>
        <p:cTn dur="indefinite" id="57" nodeType="tmRoot" restart="never">
          <p:childTnLst>
            <p:seq>
              <p:cTn id="58" nodeType="mainSeq">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9" name="Screen Shot 1393-08-15 at 12.45.44 PM.png"/>
          <p:cNvPicPr/>
          <p:nvPr/>
        </p:nvPicPr>
        <p:blipFill>
          <a:blip r:embed="rId1"/>
          <a:stretch>
            <a:fillRect/>
          </a:stretch>
        </p:blipFill>
        <p:spPr>
          <a:xfrm>
            <a:off x="0" y="0"/>
            <a:ext cx="13004280" cy="7594200"/>
          </a:xfrm>
          <a:prstGeom prst="rect">
            <a:avLst/>
          </a:prstGeom>
        </p:spPr>
      </p:pic>
      <p:pic>
        <p:nvPicPr>
          <p:cNvPr descr="" id="330" name=""/>
          <p:cNvPicPr/>
          <p:nvPr/>
        </p:nvPicPr>
        <p:blipFill>
          <a:blip r:embed="rId2"/>
          <a:stretch>
            <a:fillRect/>
          </a:stretch>
        </p:blipFill>
        <p:spPr>
          <a:xfrm>
            <a:off x="-50760" y="-50760"/>
            <a:ext cx="13106160" cy="7695720"/>
          </a:xfrm>
          <a:prstGeom prst="rect">
            <a:avLst/>
          </a:prstGeom>
        </p:spPr>
      </p:pic>
      <p:sp>
        <p:nvSpPr>
          <p:cNvPr id="331"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Measurement Lab Telescope</a:t>
            </a:r>
            <a:endParaRPr/>
          </a:p>
        </p:txBody>
      </p:sp>
      <p:sp>
        <p:nvSpPr>
          <p:cNvPr id="332"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Python to extract M-Lab data</a:t>
            </a:r>
            <a:endParaRPr/>
          </a:p>
        </p:txBody>
      </p:sp>
    </p:spTree>
  </p:cSld>
  <p:timing>
    <p:tnLst>
      <p:par>
        <p:cTn dur="indefinite" id="59" nodeType="tmRoot" restart="never">
          <p:childTnLst>
            <p:seq>
              <p:cTn id="60" nodeType="mainSeq">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3" name="Screen Shot 1393-08-14 at 5.32.05 PM.png"/>
          <p:cNvPicPr/>
          <p:nvPr/>
        </p:nvPicPr>
        <p:blipFill>
          <a:blip r:embed="rId1"/>
          <a:stretch>
            <a:fillRect/>
          </a:stretch>
        </p:blipFill>
        <p:spPr>
          <a:xfrm>
            <a:off x="0" y="0"/>
            <a:ext cx="13004280" cy="7594200"/>
          </a:xfrm>
          <a:prstGeom prst="rect">
            <a:avLst/>
          </a:prstGeom>
        </p:spPr>
      </p:pic>
      <p:pic>
        <p:nvPicPr>
          <p:cNvPr descr="" id="334" name=""/>
          <p:cNvPicPr/>
          <p:nvPr/>
        </p:nvPicPr>
        <p:blipFill>
          <a:blip r:embed="rId2"/>
          <a:stretch>
            <a:fillRect/>
          </a:stretch>
        </p:blipFill>
        <p:spPr>
          <a:xfrm>
            <a:off x="-50760" y="-50760"/>
            <a:ext cx="13106160" cy="7695720"/>
          </a:xfrm>
          <a:prstGeom prst="rect">
            <a:avLst/>
          </a:prstGeom>
        </p:spPr>
      </p:pic>
      <p:sp>
        <p:nvSpPr>
          <p:cNvPr id="335"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Measurement Lab Observatory</a:t>
            </a:r>
            <a:endParaRPr/>
          </a:p>
        </p:txBody>
      </p:sp>
      <p:sp>
        <p:nvSpPr>
          <p:cNvPr id="336"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Currently US Only </a:t>
            </a:r>
            <a:endParaRPr/>
          </a:p>
        </p:txBody>
      </p:sp>
    </p:spTree>
  </p:cSld>
  <p:timing>
    <p:tnLst>
      <p:par>
        <p:cTn dur="indefinite" id="61" nodeType="tmRoot" restart="never">
          <p:childTnLst>
            <p:seq>
              <p:cTn id="62" nodeType="mainSeq">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7" name="Screen Shot 2014-12-30 at 7.14.34 PM.png"/>
          <p:cNvPicPr/>
          <p:nvPr/>
        </p:nvPicPr>
        <p:blipFill>
          <a:blip r:embed="rId1"/>
          <a:stretch>
            <a:fillRect/>
          </a:stretch>
        </p:blipFill>
        <p:spPr>
          <a:xfrm>
            <a:off x="6502320" y="0"/>
            <a:ext cx="6501960" cy="9753120"/>
          </a:xfrm>
          <a:prstGeom prst="rect">
            <a:avLst/>
          </a:prstGeom>
        </p:spPr>
      </p:pic>
      <p:sp>
        <p:nvSpPr>
          <p:cNvPr id="338" name="TextShape 1"/>
          <p:cNvSpPr txBox="1"/>
          <p:nvPr/>
        </p:nvSpPr>
        <p:spPr>
          <a:xfrm>
            <a:off x="571680" y="330120"/>
            <a:ext cx="5079600" cy="1396800"/>
          </a:xfrm>
          <a:prstGeom prst="rect">
            <a:avLst/>
          </a:prstGeom>
        </p:spPr>
        <p:txBody>
          <a:bodyPr anchor="b" bIns="0" lIns="0" rIns="0" tIns="0"/>
          <a:p>
            <a:pPr algn="ctr">
              <a:lnSpc>
                <a:spcPct val="100000"/>
              </a:lnSpc>
            </a:pPr>
            <a:r>
              <a:rPr lang="en-US" sz="4200">
                <a:latin typeface="Helvetica Neue Light"/>
                <a:ea typeface="Helvetica Neue Light"/>
              </a:rPr>
              <a:t>Growing the Network</a:t>
            </a:r>
            <a:endParaRPr/>
          </a:p>
        </p:txBody>
      </p:sp>
      <p:sp>
        <p:nvSpPr>
          <p:cNvPr id="339" name="TextShape 2"/>
          <p:cNvSpPr txBox="1"/>
          <p:nvPr/>
        </p:nvSpPr>
        <p:spPr>
          <a:xfrm>
            <a:off x="571680" y="2222640"/>
            <a:ext cx="5079600" cy="6667200"/>
          </a:xfrm>
          <a:prstGeom prst="rect">
            <a:avLst/>
          </a:prstGeom>
        </p:spPr>
        <p:txBody>
          <a:bodyPr bIns="0" lIns="0" rIns="0" tIns="0"/>
          <a:p>
            <a:pPr algn="ctr">
              <a:lnSpc>
                <a:spcPct val="100000"/>
              </a:lnSpc>
              <a:buSzPct val="75000"/>
              <a:buFont typeface="Helvetica Neue"/>
              <a:buChar char="•"/>
            </a:pPr>
            <a:r>
              <a:rPr lang="en-US" sz="2129">
                <a:solidFill>
                  <a:srgbClr val="747474"/>
                </a:solidFill>
                <a:latin typeface="Helvetica Neue"/>
                <a:ea typeface="Helvetica Neue"/>
              </a:rPr>
              <a:t>Infrastructure Update: Expansion of Server Coverage in Asia, North America and Africa.</a:t>
            </a:r>
            <a:endParaRPr/>
          </a:p>
          <a:p>
            <a:pPr algn="ctr">
              <a:lnSpc>
                <a:spcPct val="100000"/>
              </a:lnSpc>
              <a:buSzPct val="75000"/>
              <a:buFont typeface="Helvetica Neue"/>
              <a:buChar char="•"/>
            </a:pPr>
            <a:r>
              <a:rPr lang="en-US" sz="2129">
                <a:solidFill>
                  <a:srgbClr val="747474"/>
                </a:solidFill>
                <a:latin typeface="Helvetica Neue"/>
                <a:ea typeface="Helvetica Neue"/>
              </a:rPr>
              <a:t>Deployment of M-Lab sites to locations in:</a:t>
            </a:r>
            <a:endParaRPr/>
          </a:p>
          <a:p>
            <a:pPr algn="ctr" lvl="1">
              <a:lnSpc>
                <a:spcPct val="100000"/>
              </a:lnSpc>
              <a:buSzPct val="75000"/>
              <a:buFont typeface="Helvetica Neue"/>
              <a:buChar char="•"/>
            </a:pPr>
            <a:r>
              <a:rPr lang="en-US" sz="2129">
                <a:solidFill>
                  <a:srgbClr val="747474"/>
                </a:solidFill>
                <a:latin typeface="Helvetica Neue"/>
                <a:ea typeface="Helvetica Neue"/>
              </a:rPr>
              <a:t>Canada (Calgary, Montreal, Toronto)</a:t>
            </a:r>
            <a:endParaRPr/>
          </a:p>
          <a:p>
            <a:pPr algn="ctr" lvl="1">
              <a:lnSpc>
                <a:spcPct val="100000"/>
              </a:lnSpc>
              <a:buSzPct val="75000"/>
              <a:buFont typeface="Helvetica Neue"/>
              <a:buChar char="•"/>
            </a:pPr>
            <a:r>
              <a:rPr lang="en-US" sz="2129">
                <a:solidFill>
                  <a:srgbClr val="747474"/>
                </a:solidFill>
                <a:latin typeface="Helvetica Neue"/>
                <a:ea typeface="Helvetica Neue"/>
              </a:rPr>
              <a:t>Africa (Tunisia)</a:t>
            </a:r>
            <a:endParaRPr/>
          </a:p>
          <a:p>
            <a:pPr algn="ctr" lvl="1">
              <a:lnSpc>
                <a:spcPct val="100000"/>
              </a:lnSpc>
              <a:buSzPct val="75000"/>
              <a:buFont typeface="Helvetica Neue"/>
              <a:buChar char="•"/>
            </a:pPr>
            <a:r>
              <a:rPr lang="en-US" sz="2129">
                <a:solidFill>
                  <a:srgbClr val="747474"/>
                </a:solidFill>
                <a:latin typeface="Helvetica Neue"/>
                <a:ea typeface="Helvetica Neue"/>
              </a:rPr>
              <a:t>Asia (Singapore, Thailand)</a:t>
            </a:r>
            <a:endParaRPr/>
          </a:p>
          <a:p>
            <a:pPr algn="ctr">
              <a:lnSpc>
                <a:spcPct val="100000"/>
              </a:lnSpc>
              <a:buSzPct val="75000"/>
              <a:buFont typeface="Helvetica Neue"/>
              <a:buChar char="•"/>
            </a:pPr>
            <a:r>
              <a:rPr lang="en-US" sz="2129">
                <a:solidFill>
                  <a:srgbClr val="747474"/>
                </a:solidFill>
                <a:latin typeface="Helvetica Neue"/>
                <a:ea typeface="Helvetica Neue"/>
              </a:rPr>
              <a:t>Deployment to Transit ISPs:</a:t>
            </a:r>
            <a:endParaRPr/>
          </a:p>
          <a:p>
            <a:pPr algn="ctr" lvl="1">
              <a:lnSpc>
                <a:spcPct val="100000"/>
              </a:lnSpc>
              <a:buSzPct val="75000"/>
              <a:buFont typeface="Helvetica Neue"/>
              <a:buChar char="•"/>
            </a:pPr>
            <a:r>
              <a:rPr lang="en-US" sz="2129">
                <a:solidFill>
                  <a:srgbClr val="747474"/>
                </a:solidFill>
                <a:latin typeface="Helvetica Neue"/>
                <a:ea typeface="Helvetica Neue"/>
              </a:rPr>
              <a:t>Cogent</a:t>
            </a:r>
            <a:endParaRPr/>
          </a:p>
          <a:p>
            <a:pPr algn="ctr" lvl="1">
              <a:lnSpc>
                <a:spcPct val="100000"/>
              </a:lnSpc>
              <a:buSzPct val="75000"/>
              <a:buFont typeface="Helvetica Neue"/>
              <a:buChar char="•"/>
            </a:pPr>
            <a:r>
              <a:rPr lang="en-US" sz="2129">
                <a:solidFill>
                  <a:srgbClr val="747474"/>
                </a:solidFill>
                <a:latin typeface="Helvetica Neue"/>
                <a:ea typeface="Helvetica Neue"/>
              </a:rPr>
              <a:t>Level 3</a:t>
            </a:r>
            <a:endParaRPr/>
          </a:p>
          <a:p>
            <a:pPr algn="ctr" lvl="1">
              <a:lnSpc>
                <a:spcPct val="100000"/>
              </a:lnSpc>
              <a:buSzPct val="75000"/>
              <a:buFont typeface="Helvetica Neue"/>
              <a:buChar char="•"/>
            </a:pPr>
            <a:r>
              <a:rPr lang="en-US" sz="2129">
                <a:solidFill>
                  <a:srgbClr val="747474"/>
                </a:solidFill>
                <a:latin typeface="Helvetica Neue"/>
                <a:ea typeface="Helvetica Neue"/>
              </a:rPr>
              <a:t>NTT</a:t>
            </a:r>
            <a:endParaRPr/>
          </a:p>
        </p:txBody>
      </p:sp>
    </p:spTree>
  </p:cSld>
  <p:timing>
    <p:tnLst>
      <p:par>
        <p:cTn dur="indefinite" id="63" nodeType="tmRoot" restart="never">
          <p:childTnLst>
            <p:seq>
              <p:cTn id="64" nodeType="mainSeq">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CustomShape 1"/>
          <p:cNvSpPr/>
          <p:nvPr/>
        </p:nvSpPr>
        <p:spPr>
          <a:xfrm>
            <a:off x="1270080" y="6362640"/>
            <a:ext cx="10464480" cy="396360"/>
          </a:xfrm>
          <a:prstGeom prst="rect">
            <a:avLst/>
          </a:prstGeom>
        </p:spPr>
        <p:txBody>
          <a:bodyPr bIns="0" lIns="0" rIns="0" tIns="0"/>
          <a:p>
            <a:pPr algn="ctr">
              <a:lnSpc>
                <a:spcPct val="100000"/>
              </a:lnSpc>
            </a:pPr>
            <a:r>
              <a:rPr lang="en-US" sz="2600" u="sng">
                <a:solidFill>
                  <a:srgbClr val="0000ff"/>
                </a:solidFill>
                <a:latin typeface="Helvetica Neue Medium"/>
                <a:ea typeface="Helvetica Neue Medium"/>
                <a:hlinkClick r:id="rId1"/>
              </a:rPr>
              <a:t>measurementlab.net</a:t>
            </a:r>
            <a:endParaRPr/>
          </a:p>
        </p:txBody>
      </p:sp>
      <p:sp>
        <p:nvSpPr>
          <p:cNvPr id="341" name="CustomShape 2"/>
          <p:cNvSpPr/>
          <p:nvPr/>
        </p:nvSpPr>
        <p:spPr>
          <a:xfrm>
            <a:off x="1270080" y="3683520"/>
            <a:ext cx="10464480" cy="192924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There is still much more in Measurement Lab’s dataset. Please explore.</a:t>
            </a:r>
            <a:endParaRPr/>
          </a:p>
        </p:txBody>
      </p:sp>
    </p:spTree>
  </p:cSld>
  <p:timing>
    <p:tnLst>
      <p:par>
        <p:cTn dur="indefinite" id="65" nodeType="tmRoot" restart="never">
          <p:childTnLst>
            <p:seq>
              <p:cTn id="66" nodeType="mainSeq">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CustomShape 1"/>
          <p:cNvSpPr/>
          <p:nvPr/>
        </p:nvSpPr>
        <p:spPr>
          <a:xfrm>
            <a:off x="1378440" y="9177120"/>
            <a:ext cx="10464480" cy="396360"/>
          </a:xfrm>
          <a:prstGeom prst="rect">
            <a:avLst/>
          </a:prstGeom>
        </p:spPr>
        <p:txBody>
          <a:bodyPr bIns="0" lIns="0" rIns="0" tIns="0"/>
          <a:p>
            <a:pPr algn="ctr">
              <a:lnSpc>
                <a:spcPct val="100000"/>
              </a:lnSpc>
            </a:pPr>
            <a:r>
              <a:rPr lang="en-US" sz="2600" u="sng">
                <a:solidFill>
                  <a:srgbClr val="0000ff"/>
                </a:solidFill>
                <a:latin typeface="Helvetica Neue Medium"/>
                <a:ea typeface="Helvetica Neue Medium"/>
                <a:hlinkClick r:id="rId1"/>
              </a:rPr>
              <a:t>measurementlab.net</a:t>
            </a:r>
            <a:endParaRPr/>
          </a:p>
        </p:txBody>
      </p:sp>
      <p:sp>
        <p:nvSpPr>
          <p:cNvPr id="343" name="CustomShape 2"/>
          <p:cNvSpPr/>
          <p:nvPr/>
        </p:nvSpPr>
        <p:spPr>
          <a:xfrm>
            <a:off x="1378440" y="477360"/>
            <a:ext cx="10464480" cy="8636400"/>
          </a:xfrm>
          <a:prstGeom prst="rect">
            <a:avLst/>
          </a:prstGeom>
        </p:spPr>
        <p:txBody>
          <a:bodyPr anchor="ctr" bIns="50760" lIns="50760" rIns="50760" tIns="50760"/>
          <a:p>
            <a:pPr algn="ctr"/>
            <a:r>
              <a:rPr lang="en-US" sz="4800">
                <a:solidFill>
                  <a:srgbClr val="747474"/>
                </a:solidFill>
                <a:latin typeface="Helvetica Neue Light"/>
                <a:ea typeface="Helvetica Neue Light"/>
              </a:rPr>
              <a:t>Open Questions?</a:t>
            </a:r>
            <a:r>
              <a:rPr lang="en-US" sz="4800">
                <a:solidFill>
                  <a:srgbClr val="747474"/>
                </a:solidFill>
                <a:latin typeface="Helvetica Neue Light"/>
                <a:ea typeface="Helvetica Neue Light"/>
              </a:rPr>
              <a:t>
</a:t>
            </a:r>
            <a:endParaRPr/>
          </a:p>
          <a:p>
            <a:r>
              <a:rPr i="1" lang="en-US" sz="4000">
                <a:solidFill>
                  <a:srgbClr val="747474"/>
                </a:solidFill>
                <a:latin typeface="Helvetica Neue Light"/>
                <a:ea typeface="Helvetica Neue Light"/>
              </a:rPr>
              <a:t>Additional Resources:</a:t>
            </a:r>
            <a:endParaRPr/>
          </a:p>
          <a:p>
            <a:endParaRPr/>
          </a:p>
          <a:p>
            <a:r>
              <a:rPr lang="en-US" sz="4000">
                <a:solidFill>
                  <a:srgbClr val="747474"/>
                </a:solidFill>
                <a:latin typeface="Helvetica Neue Light"/>
                <a:ea typeface="Helvetica Neue Light"/>
              </a:rPr>
              <a:t>M-Lab Discuss Mailing List:</a:t>
            </a:r>
            <a:endParaRPr/>
          </a:p>
          <a:p>
            <a:r>
              <a:rPr lang="en-US" sz="4000">
                <a:solidFill>
                  <a:srgbClr val="747474"/>
                </a:solidFill>
                <a:latin typeface="Helvetica Neue Light"/>
                <a:ea typeface="Helvetica Neue Light"/>
                <a:hlinkClick r:id="rId2"/>
              </a:rPr>
              <a:t>http://goo.gl/Z31o6d</a:t>
            </a:r>
            <a:r>
              <a:rPr lang="en-US" sz="4000">
                <a:solidFill>
                  <a:srgbClr val="747474"/>
                </a:solidFill>
                <a:latin typeface="Helvetica Neue Light"/>
                <a:ea typeface="Helvetica Neue Light"/>
              </a:rPr>
              <a:t> </a:t>
            </a:r>
            <a:endParaRPr/>
          </a:p>
          <a:p>
            <a:endParaRPr/>
          </a:p>
          <a:p>
            <a:r>
              <a:rPr lang="en-US" sz="4000">
                <a:solidFill>
                  <a:srgbClr val="747474"/>
                </a:solidFill>
                <a:latin typeface="Helvetica Neue Light"/>
                <a:ea typeface="Helvetica Neue Light"/>
              </a:rPr>
              <a:t>M-Lab Operations Mailing List:</a:t>
            </a:r>
            <a:endParaRPr/>
          </a:p>
          <a:p>
            <a:r>
              <a:rPr lang="en-US" sz="4000">
                <a:solidFill>
                  <a:srgbClr val="747474"/>
                </a:solidFill>
                <a:latin typeface="Helvetica Neue Light"/>
                <a:ea typeface="Helvetica Neue Light"/>
                <a:hlinkClick r:id="rId3"/>
              </a:rPr>
              <a:t>http://goo.gl/4bZBwJ</a:t>
            </a:r>
            <a:endParaRPr/>
          </a:p>
          <a:p>
            <a:endParaRPr/>
          </a:p>
          <a:p>
            <a:r>
              <a:rPr i="1" lang="en-US" sz="4000">
                <a:solidFill>
                  <a:srgbClr val="747474"/>
                </a:solidFill>
                <a:latin typeface="Helvetica Neue Light"/>
                <a:ea typeface="Helvetica Neue Light"/>
              </a:rPr>
              <a:t>Upcoming Conference Events:</a:t>
            </a:r>
            <a:r>
              <a:rPr lang="en-US" sz="4000">
                <a:solidFill>
                  <a:srgbClr val="747474"/>
                </a:solidFill>
                <a:latin typeface="Helvetica Neue Light"/>
                <a:ea typeface="Helvetica Neue Light"/>
              </a:rPr>
              <a:t> </a:t>
            </a:r>
            <a:endParaRPr/>
          </a:p>
          <a:p>
            <a:r>
              <a:rPr lang="en-US" sz="4000">
                <a:solidFill>
                  <a:srgbClr val="747474"/>
                </a:solidFill>
                <a:latin typeface="Helvetica Neue Light"/>
                <a:ea typeface="Helvetica Neue Light"/>
                <a:hlinkClick r:id="rId4"/>
              </a:rPr>
              <a:t>https://2015.apricot.net/</a:t>
            </a:r>
            <a:r>
              <a:rPr lang="en-US" sz="4000">
                <a:solidFill>
                  <a:srgbClr val="747474"/>
                </a:solidFill>
                <a:latin typeface="Helvetica Neue Light"/>
                <a:ea typeface="Helvetica Neue Light"/>
              </a:rPr>
              <a:t> </a:t>
            </a:r>
            <a:endParaRPr/>
          </a:p>
        </p:txBody>
      </p:sp>
    </p:spTree>
  </p:cSld>
  <p:timing>
    <p:tnLst>
      <p:par>
        <p:cTn dur="indefinite" id="67" nodeType="tmRoot" restart="never">
          <p:childTnLst>
            <p:seq>
              <p:cTn id="68" nodeType="mainSeq">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1" name="Screen Shot 1393-08-14 at 6.24.48 PM.png"/>
          <p:cNvPicPr/>
          <p:nvPr/>
        </p:nvPicPr>
        <p:blipFill>
          <a:blip r:embed="rId1"/>
          <a:stretch>
            <a:fillRect/>
          </a:stretch>
        </p:blipFill>
        <p:spPr>
          <a:xfrm>
            <a:off x="0" y="0"/>
            <a:ext cx="13004280" cy="7594200"/>
          </a:xfrm>
          <a:prstGeom prst="rect">
            <a:avLst/>
          </a:prstGeom>
        </p:spPr>
      </p:pic>
      <p:sp>
        <p:nvSpPr>
          <p:cNvPr id="262" name="TextShape 1"/>
          <p:cNvSpPr txBox="1"/>
          <p:nvPr/>
        </p:nvSpPr>
        <p:spPr>
          <a:xfrm>
            <a:off x="1409760" y="7785000"/>
            <a:ext cx="5790960" cy="170136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3" name="TextShape 2"/>
          <p:cNvSpPr txBox="1"/>
          <p:nvPr/>
        </p:nvSpPr>
        <p:spPr>
          <a:xfrm>
            <a:off x="7848720" y="8470800"/>
            <a:ext cx="4952520" cy="507600"/>
          </a:xfrm>
          <a:prstGeom prst="rect">
            <a:avLst/>
          </a:prstGeom>
        </p:spPr>
        <p:txBody>
          <a:bodyPr bIns="0" lIns="0" rIns="0" tIns="0"/>
          <a:p>
            <a:pPr algn="ctr">
              <a:lnSpc>
                <a:spcPct val="100000"/>
              </a:lnSpc>
            </a:pPr>
            <a:r>
              <a:rPr lang="en-US" sz="2600">
                <a:solidFill>
                  <a:srgbClr val="747474"/>
                </a:solidFill>
                <a:latin typeface="Helvetica Neue"/>
                <a:ea typeface="Helvetica Neue"/>
              </a:rPr>
              <a:t>Tests from Every Country</a:t>
            </a:r>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4" name="Screen Shot 2015-01-12 at 9.44.35 PM.png"/>
          <p:cNvPicPr/>
          <p:nvPr/>
        </p:nvPicPr>
        <p:blipFill>
          <a:blip r:embed="rId1"/>
          <a:stretch>
            <a:fillRect/>
          </a:stretch>
        </p:blipFill>
        <p:spPr>
          <a:xfrm>
            <a:off x="6527520" y="0"/>
            <a:ext cx="6477120" cy="9753120"/>
          </a:xfrm>
          <a:prstGeom prst="rect">
            <a:avLst/>
          </a:prstGeom>
        </p:spPr>
      </p:pic>
      <p:sp>
        <p:nvSpPr>
          <p:cNvPr id="265" name="TextShape 1"/>
          <p:cNvSpPr txBox="1"/>
          <p:nvPr/>
        </p:nvSpPr>
        <p:spPr>
          <a:xfrm>
            <a:off x="571680" y="330120"/>
            <a:ext cx="5079600" cy="1396800"/>
          </a:xfrm>
          <a:prstGeom prst="rect">
            <a:avLst/>
          </a:prstGeom>
        </p:spPr>
        <p:txBody>
          <a:bodyPr anchor="b" bIns="0" lIns="0" rIns="0" tIns="0"/>
          <a:p>
            <a:pPr algn="ctr">
              <a:lnSpc>
                <a:spcPct val="100000"/>
              </a:lnSpc>
            </a:pPr>
            <a:r>
              <a:rPr lang="en-US" sz="4200">
                <a:latin typeface="Helvetica Neue Light"/>
                <a:ea typeface="Helvetica Neue Light"/>
              </a:rPr>
              <a:t>Throughput Measurements</a:t>
            </a:r>
            <a:endParaRPr/>
          </a:p>
        </p:txBody>
      </p:sp>
      <p:sp>
        <p:nvSpPr>
          <p:cNvPr id="266" name="TextShape 2"/>
          <p:cNvSpPr txBox="1"/>
          <p:nvPr/>
        </p:nvSpPr>
        <p:spPr>
          <a:xfrm>
            <a:off x="571680" y="2222640"/>
            <a:ext cx="5079600" cy="666720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hosts two active throughput measurements:</a:t>
            </a:r>
            <a:endParaRPr/>
          </a:p>
          <a:p>
            <a:pPr algn="ctr" lvl="1">
              <a:lnSpc>
                <a:spcPct val="100000"/>
              </a:lnSpc>
              <a:buSzPct val="75000"/>
              <a:buFont typeface="Helvetica Neue"/>
              <a:buChar char="•"/>
            </a:pPr>
            <a:r>
              <a:rPr lang="en-US" sz="2600">
                <a:solidFill>
                  <a:srgbClr val="747474"/>
                </a:solidFill>
                <a:latin typeface="Helvetica Neue"/>
                <a:ea typeface="Helvetica Neue"/>
              </a:rPr>
              <a:t>Network Diagnostic Tool (NDT)</a:t>
            </a:r>
            <a:endParaRPr/>
          </a:p>
          <a:p>
            <a:pPr algn="ctr" lvl="1">
              <a:lnSpc>
                <a:spcPct val="100000"/>
              </a:lnSpc>
              <a:buSzPct val="75000"/>
              <a:buFont typeface="Helvetica Neue"/>
              <a:buChar char="•"/>
            </a:pPr>
            <a:r>
              <a:rPr lang="en-US" sz="2600">
                <a:solidFill>
                  <a:srgbClr val="747474"/>
                </a:solidFill>
                <a:latin typeface="Helvetica Neue"/>
                <a:ea typeface="Helvetica Neue"/>
              </a:rPr>
              <a:t>BISmark</a:t>
            </a:r>
            <a:endParaRPr/>
          </a:p>
          <a:p>
            <a:pPr algn="ctr">
              <a:lnSpc>
                <a:spcPct val="100000"/>
              </a:lnSpc>
              <a:buSzPct val="75000"/>
              <a:buFont typeface="Helvetica Neue"/>
              <a:buChar char="•"/>
            </a:pPr>
            <a:r>
              <a:rPr lang="en-US" sz="2600">
                <a:solidFill>
                  <a:srgbClr val="747474"/>
                </a:solidFill>
                <a:latin typeface="Helvetica Neue"/>
                <a:ea typeface="Helvetica Neue"/>
              </a:rPr>
              <a:t>NDT is integrated with numerous applications and receives 200,000 tests from 100,000 clients per day.</a:t>
            </a:r>
            <a:endParaRPr/>
          </a:p>
          <a:p>
            <a:pPr algn="ctr">
              <a:lnSpc>
                <a:spcPct val="100000"/>
              </a:lnSpc>
              <a:buSzPct val="75000"/>
              <a:buFont typeface="Helvetica Neue"/>
              <a:buChar char="•"/>
            </a:pPr>
            <a:r>
              <a:rPr lang="en-US" sz="2600">
                <a:solidFill>
                  <a:srgbClr val="747474"/>
                </a:solidFill>
                <a:latin typeface="Helvetica Neue"/>
                <a:ea typeface="Helvetica Neue"/>
              </a:rPr>
              <a:t>Nearly every country is well-covered.</a:t>
            </a:r>
            <a:endParaRPr/>
          </a:p>
        </p:txBody>
      </p:sp>
    </p:spTree>
  </p:cSld>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7" name="Screen Shot 2015-01-12 at 9.52.24 PM.png"/>
          <p:cNvPicPr/>
          <p:nvPr/>
        </p:nvPicPr>
        <p:blipFill>
          <a:blip r:embed="rId1"/>
          <a:stretch>
            <a:fillRect/>
          </a:stretch>
        </p:blipFill>
        <p:spPr>
          <a:xfrm>
            <a:off x="6502320" y="0"/>
            <a:ext cx="6501960" cy="9753120"/>
          </a:xfrm>
          <a:prstGeom prst="rect">
            <a:avLst/>
          </a:prstGeom>
        </p:spPr>
      </p:pic>
      <p:sp>
        <p:nvSpPr>
          <p:cNvPr id="268" name="TextShape 1"/>
          <p:cNvSpPr txBox="1"/>
          <p:nvPr/>
        </p:nvSpPr>
        <p:spPr>
          <a:xfrm>
            <a:off x="571680" y="330120"/>
            <a:ext cx="5079600" cy="1396800"/>
          </a:xfrm>
          <a:prstGeom prst="rect">
            <a:avLst/>
          </a:prstGeom>
        </p:spPr>
        <p:txBody>
          <a:bodyPr anchor="b" bIns="0" lIns="0" rIns="0" tIns="0"/>
          <a:p>
            <a:pPr algn="ctr">
              <a:lnSpc>
                <a:spcPct val="100000"/>
              </a:lnSpc>
            </a:pPr>
            <a:r>
              <a:rPr lang="en-US" sz="4200">
                <a:latin typeface="Helvetica Neue Light"/>
                <a:ea typeface="Helvetica Neue Light"/>
              </a:rPr>
              <a:t>Path Information</a:t>
            </a:r>
            <a:endParaRPr/>
          </a:p>
        </p:txBody>
      </p:sp>
      <p:sp>
        <p:nvSpPr>
          <p:cNvPr id="269" name="TextShape 2"/>
          <p:cNvSpPr txBox="1"/>
          <p:nvPr/>
        </p:nvSpPr>
        <p:spPr>
          <a:xfrm>
            <a:off x="571680" y="2222640"/>
            <a:ext cx="5079600" cy="666720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Measurement Lab collects paris-traceroutes for every attempt to connect to its sites.</a:t>
            </a:r>
            <a:endParaRPr/>
          </a:p>
        </p:txBody>
      </p:sp>
    </p:spTree>
  </p:cSld>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0" name="TextShape 1"/>
          <p:cNvSpPr txBox="1"/>
          <p:nvPr/>
        </p:nvSpPr>
        <p:spPr>
          <a:xfrm>
            <a:off x="571680" y="3289320"/>
            <a:ext cx="11861280" cy="3174480"/>
          </a:xfrm>
          <a:prstGeom prst="rect">
            <a:avLst/>
          </a:prstGeom>
        </p:spPr>
        <p:txBody>
          <a:bodyPr anchor="ctr" bIns="0" lIns="0" rIns="0" tIns="0"/>
          <a:p>
            <a:pPr algn="ctr">
              <a:lnSpc>
                <a:spcPct val="100000"/>
              </a:lnSpc>
            </a:pPr>
            <a:r>
              <a:rPr lang="en-US" sz="4200">
                <a:latin typeface="Helvetica Neue Light"/>
                <a:ea typeface="Helvetica Neue Light"/>
              </a:rPr>
              <a:t>Consumer Measurement</a:t>
            </a:r>
            <a:r>
              <a:rPr lang="en-US" sz="4200">
                <a:latin typeface="Helvetica Neue Light"/>
                <a:ea typeface="Helvetica Neue Light"/>
              </a:rPr>
              <a:t>
</a:t>
            </a:r>
            <a:r>
              <a:rPr lang="en-US" sz="4200">
                <a:latin typeface="Helvetica Neue Light"/>
                <a:ea typeface="Helvetica Neue Light"/>
              </a:rPr>
              <a:t>
</a:t>
            </a:r>
            <a:r>
              <a:rPr lang="en-US" sz="4200">
                <a:solidFill>
                  <a:srgbClr val="747474"/>
                </a:solidFill>
                <a:latin typeface="Helvetica Neue Light"/>
                <a:ea typeface="Helvetica Neue Light"/>
              </a:rPr>
              <a:t>Methodology of Measurement Server Placement at the Network Edge</a:t>
            </a:r>
            <a:endParaRPr/>
          </a:p>
        </p:txBody>
      </p:sp>
    </p:spTree>
  </p:cSld>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1" name="Methodology Review .pdf"/>
          <p:cNvPicPr/>
          <p:nvPr/>
        </p:nvPicPr>
        <p:blipFill>
          <a:blip r:embed="rId1"/>
          <a:stretch>
            <a:fillRect/>
          </a:stretch>
        </p:blipFill>
        <p:spPr>
          <a:xfrm>
            <a:off x="7080120" y="1232280"/>
            <a:ext cx="5346720" cy="7275600"/>
          </a:xfrm>
          <a:prstGeom prst="rect">
            <a:avLst/>
          </a:prstGeom>
        </p:spPr>
      </p:pic>
      <p:sp>
        <p:nvSpPr>
          <p:cNvPr id="272" name="TextShape 1"/>
          <p:cNvSpPr txBox="1"/>
          <p:nvPr/>
        </p:nvSpPr>
        <p:spPr>
          <a:xfrm>
            <a:off x="571680" y="1434960"/>
            <a:ext cx="5333760" cy="3174480"/>
          </a:xfrm>
          <a:prstGeom prst="rect">
            <a:avLst/>
          </a:prstGeom>
        </p:spPr>
        <p:txBody>
          <a:bodyPr anchor="b" bIns="0" lIns="0" rIns="0" tIns="0"/>
          <a:p>
            <a:pPr algn="ctr">
              <a:lnSpc>
                <a:spcPct val="100000"/>
              </a:lnSpc>
            </a:pPr>
            <a:r>
              <a:rPr lang="en-US" sz="4200">
                <a:latin typeface="Helvetica Neue Light"/>
                <a:ea typeface="Helvetica Neue Light"/>
              </a:rPr>
              <a:t>Methodology of Measurement Server Placement</a:t>
            </a:r>
            <a:endParaRPr/>
          </a:p>
        </p:txBody>
      </p:sp>
      <p:sp>
        <p:nvSpPr>
          <p:cNvPr id="273" name="TextShape 2"/>
          <p:cNvSpPr txBox="1"/>
          <p:nvPr/>
        </p:nvSpPr>
        <p:spPr>
          <a:xfrm>
            <a:off x="571680" y="5130720"/>
            <a:ext cx="5333760" cy="317448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differences in metrics M-Lab measures</a:t>
            </a:r>
            <a:endParaRPr/>
          </a:p>
        </p:txBody>
      </p:sp>
    </p:spTree>
  </p:cSld>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4" name="Methodology Review .pdf"/>
          <p:cNvPicPr/>
          <p:nvPr/>
        </p:nvPicPr>
        <p:blipFill>
          <a:blip r:embed="rId1"/>
          <a:stretch>
            <a:fillRect/>
          </a:stretch>
        </p:blipFill>
        <p:spPr>
          <a:xfrm>
            <a:off x="7080120" y="1232280"/>
            <a:ext cx="5346720" cy="7275600"/>
          </a:xfrm>
          <a:prstGeom prst="rect">
            <a:avLst/>
          </a:prstGeom>
        </p:spPr>
      </p:pic>
      <p:sp>
        <p:nvSpPr>
          <p:cNvPr id="275" name="TextShape 1"/>
          <p:cNvSpPr txBox="1"/>
          <p:nvPr/>
        </p:nvSpPr>
        <p:spPr>
          <a:xfrm>
            <a:off x="571680" y="1434960"/>
            <a:ext cx="5333760" cy="3174480"/>
          </a:xfrm>
          <a:prstGeom prst="rect">
            <a:avLst/>
          </a:prstGeom>
        </p:spPr>
        <p:txBody>
          <a:bodyPr anchor="b" bIns="0" lIns="0" rIns="0" tIns="0"/>
          <a:p>
            <a:pPr algn="ctr">
              <a:lnSpc>
                <a:spcPct val="100000"/>
              </a:lnSpc>
            </a:pPr>
            <a:r>
              <a:rPr lang="en-US" sz="4200">
                <a:latin typeface="Helvetica Neue Light"/>
                <a:ea typeface="Helvetica Neue Light"/>
              </a:rPr>
              <a:t>Methodology of Measurement Server Placement</a:t>
            </a:r>
            <a:endParaRPr/>
          </a:p>
        </p:txBody>
      </p:sp>
      <p:sp>
        <p:nvSpPr>
          <p:cNvPr id="276" name="TextShape 2"/>
          <p:cNvSpPr txBox="1"/>
          <p:nvPr/>
        </p:nvSpPr>
        <p:spPr>
          <a:xfrm>
            <a:off x="571680" y="5130720"/>
            <a:ext cx="5333760" cy="317448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differences in metrics M-Lab measures</a:t>
            </a:r>
            <a:endParaRPr/>
          </a:p>
        </p:txBody>
      </p:sp>
    </p:spTree>
  </p:cSld>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